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722" r:id="rId2"/>
    <p:sldMasterId id="2147483746" r:id="rId3"/>
    <p:sldMasterId id="2147483758" r:id="rId4"/>
    <p:sldMasterId id="2147483773" r:id="rId5"/>
    <p:sldMasterId id="2147483786" r:id="rId6"/>
    <p:sldMasterId id="2147483807" r:id="rId7"/>
    <p:sldMasterId id="2147483834" r:id="rId8"/>
    <p:sldMasterId id="2147483857" r:id="rId9"/>
  </p:sldMasterIdLst>
  <p:notesMasterIdLst>
    <p:notesMasterId r:id="rId68"/>
  </p:notesMasterIdLst>
  <p:handoutMasterIdLst>
    <p:handoutMasterId r:id="rId69"/>
  </p:handoutMasterIdLst>
  <p:sldIdLst>
    <p:sldId id="271" r:id="rId10"/>
    <p:sldId id="1513" r:id="rId11"/>
    <p:sldId id="1615" r:id="rId12"/>
    <p:sldId id="2222" r:id="rId13"/>
    <p:sldId id="1609" r:id="rId14"/>
    <p:sldId id="1608" r:id="rId15"/>
    <p:sldId id="1604" r:id="rId16"/>
    <p:sldId id="1602" r:id="rId17"/>
    <p:sldId id="1603" r:id="rId18"/>
    <p:sldId id="1605" r:id="rId19"/>
    <p:sldId id="1606" r:id="rId20"/>
    <p:sldId id="388" r:id="rId21"/>
    <p:sldId id="390" r:id="rId22"/>
    <p:sldId id="647" r:id="rId23"/>
    <p:sldId id="470" r:id="rId24"/>
    <p:sldId id="471" r:id="rId25"/>
    <p:sldId id="528" r:id="rId26"/>
    <p:sldId id="433" r:id="rId27"/>
    <p:sldId id="434" r:id="rId28"/>
    <p:sldId id="435" r:id="rId29"/>
    <p:sldId id="473" r:id="rId30"/>
    <p:sldId id="474" r:id="rId31"/>
    <p:sldId id="437" r:id="rId32"/>
    <p:sldId id="475" r:id="rId33"/>
    <p:sldId id="529" r:id="rId34"/>
    <p:sldId id="607" r:id="rId35"/>
    <p:sldId id="608" r:id="rId36"/>
    <p:sldId id="609" r:id="rId37"/>
    <p:sldId id="2221" r:id="rId38"/>
    <p:sldId id="477" r:id="rId39"/>
    <p:sldId id="478" r:id="rId40"/>
    <p:sldId id="523" r:id="rId41"/>
    <p:sldId id="524" r:id="rId42"/>
    <p:sldId id="525" r:id="rId43"/>
    <p:sldId id="526" r:id="rId44"/>
    <p:sldId id="527" r:id="rId45"/>
    <p:sldId id="479" r:id="rId46"/>
    <p:sldId id="540" r:id="rId47"/>
    <p:sldId id="481" r:id="rId48"/>
    <p:sldId id="482" r:id="rId49"/>
    <p:sldId id="483" r:id="rId50"/>
    <p:sldId id="484" r:id="rId51"/>
    <p:sldId id="487" r:id="rId52"/>
    <p:sldId id="488" r:id="rId53"/>
    <p:sldId id="485" r:id="rId54"/>
    <p:sldId id="486" r:id="rId55"/>
    <p:sldId id="440" r:id="rId56"/>
    <p:sldId id="441" r:id="rId57"/>
    <p:sldId id="442" r:id="rId58"/>
    <p:sldId id="2215" r:id="rId59"/>
    <p:sldId id="443" r:id="rId60"/>
    <p:sldId id="444" r:id="rId61"/>
    <p:sldId id="489" r:id="rId62"/>
    <p:sldId id="2223" r:id="rId63"/>
    <p:sldId id="398" r:id="rId64"/>
    <p:sldId id="533" r:id="rId65"/>
    <p:sldId id="541" r:id="rId66"/>
    <p:sldId id="534" r:id="rId67"/>
  </p:sldIdLst>
  <p:sldSz cx="9144000" cy="6858000" type="screen4x3"/>
  <p:notesSz cx="6858000" cy="9144000"/>
  <p:embeddedFontLst>
    <p:embeddedFont>
      <p:font typeface="Calibri" panose="020F0502020204030204" pitchFamily="34" charset="0"/>
      <p:regular r:id="rId70"/>
      <p:bold r:id="rId71"/>
      <p:italic r:id="rId72"/>
      <p:boldItalic r:id="rId73"/>
    </p:embeddedFont>
    <p:embeddedFont>
      <p:font typeface="Consolas" panose="020B0609020204030204" pitchFamily="49" charset="0"/>
      <p:regular r:id="rId74"/>
      <p:bold r:id="rId75"/>
      <p:italic r:id="rId76"/>
      <p:boldItalic r:id="rId77"/>
    </p:embeddedFont>
    <p:embeddedFont>
      <p:font typeface="Impact" panose="020B0806030902050204" pitchFamily="34" charset="0"/>
      <p:regular r:id="rId78"/>
    </p:embeddedFont>
    <p:embeddedFont>
      <p:font typeface="MS PGothic" panose="020B0600070205080204" pitchFamily="34" charset="-128"/>
      <p:regular r:id="rId79"/>
    </p:embeddedFont>
    <p:embeddedFont>
      <p:font typeface="Segoe UI" panose="020B0502040204020203" pitchFamily="34" charset="0"/>
      <p:regular r:id="rId80"/>
      <p:bold r:id="rId81"/>
      <p:italic r:id="rId82"/>
      <p:boldItalic r:id="rId83"/>
    </p:embeddedFont>
    <p:embeddedFont>
      <p:font typeface="Segoe UI Light" panose="020B0502040204020203" pitchFamily="34" charset="0"/>
      <p:regular r:id="rId84"/>
      <p:italic r:id="rId85"/>
    </p:embeddedFont>
    <p:embeddedFont>
      <p:font typeface="Segoe UI Semibold" panose="020B0702040204020203" pitchFamily="34" charset="0"/>
      <p:bold r:id="rId86"/>
      <p:boldItalic r:id="rId87"/>
    </p:embeddedFont>
    <p:embeddedFont>
      <p:font typeface="Segoe UI Semilight" panose="020B0402040204020203" pitchFamily="34" charset="0"/>
      <p:regular r:id="rId88"/>
      <p:italic r:id="rId89"/>
    </p:embeddedFont>
    <p:embeddedFont>
      <p:font typeface="Verdana" panose="020B0604030504040204" pitchFamily="34" charset="0"/>
      <p:regular r:id="rId90"/>
      <p:bold r:id="rId91"/>
      <p:italic r:id="rId92"/>
      <p:boldItalic r:id="rId93"/>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57CD"/>
    <a:srgbClr val="3399FF"/>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71139" autoAdjust="0"/>
  </p:normalViewPr>
  <p:slideViewPr>
    <p:cSldViewPr snapToGrid="0">
      <p:cViewPr varScale="1">
        <p:scale>
          <a:sx n="76" d="100"/>
          <a:sy n="76" d="100"/>
        </p:scale>
        <p:origin x="1086" y="4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Master" Target="slideMasters/slideMaster5.xml"/><Relationship Id="rId90" Type="http://schemas.openxmlformats.org/officeDocument/2006/relationships/font" Target="fonts/font21.fntdata"/><Relationship Id="rId95"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handoutMaster" Target="handoutMasters/handout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font" Target="fonts/font7.fntdata"/><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font" Target="fonts/font18.fntdata"/><Relationship Id="rId61" Type="http://schemas.openxmlformats.org/officeDocument/2006/relationships/slide" Target="slides/slide52.xml"/><Relationship Id="rId82" Type="http://schemas.openxmlformats.org/officeDocument/2006/relationships/font" Target="fonts/font13.fntdata"/><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font" Target="fonts/font8.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font" Target="fonts/font3.fntdata"/><Relationship Id="rId93" Type="http://schemas.openxmlformats.org/officeDocument/2006/relationships/font" Target="fonts/font2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IaaS</a:t>
          </a:r>
          <a:br>
            <a:rPr lang="en-US" sz="1200" kern="1200"/>
          </a:br>
          <a:r>
            <a:rPr lang="en-US" sz="1200" kern="1200"/>
            <a:t>VMs</a:t>
          </a:r>
        </a:p>
      </dsp:txBody>
      <dsp:txXfrm>
        <a:off x="2057" y="0"/>
        <a:ext cx="738415" cy="952996"/>
      </dsp:txXfrm>
    </dsp:sp>
    <dsp:sp modelId="{C2EA3FFF-2417-40D9-89CC-F1A35699285C}">
      <dsp:nvSpPr>
        <dsp:cNvPr id="0" name=""/>
        <dsp:cNvSpPr/>
      </dsp:nvSpPr>
      <dsp:spPr>
        <a:xfrm>
          <a:off x="79585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VM Scale Sets</a:t>
          </a:r>
        </a:p>
      </dsp:txBody>
      <dsp:txXfrm>
        <a:off x="795854" y="0"/>
        <a:ext cx="738415" cy="952996"/>
      </dsp:txXfrm>
    </dsp:sp>
    <dsp:sp modelId="{BFE7EF33-35B6-4364-AFAA-13DD712E922D}">
      <dsp:nvSpPr>
        <dsp:cNvPr id="0" name=""/>
        <dsp:cNvSpPr/>
      </dsp:nvSpPr>
      <dsp:spPr>
        <a:xfrm>
          <a:off x="158965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Service</a:t>
          </a:r>
        </a:p>
      </dsp:txBody>
      <dsp:txXfrm>
        <a:off x="1589650" y="0"/>
        <a:ext cx="738415" cy="952996"/>
      </dsp:txXfrm>
    </dsp:sp>
    <dsp:sp modelId="{1F953C0C-DFA5-4C6B-83A0-ACBD75296A7D}">
      <dsp:nvSpPr>
        <dsp:cNvPr id="0" name=""/>
        <dsp:cNvSpPr/>
      </dsp:nvSpPr>
      <dsp:spPr>
        <a:xfrm>
          <a:off x="238344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Service Fabric</a:t>
          </a:r>
        </a:p>
      </dsp:txBody>
      <dsp:txXfrm>
        <a:off x="2383447" y="0"/>
        <a:ext cx="738415" cy="952996"/>
      </dsp:txXfrm>
    </dsp:sp>
    <dsp:sp modelId="{8745C436-B72B-4380-85A2-3799EB53BE32}">
      <dsp:nvSpPr>
        <dsp:cNvPr id="0" name=""/>
        <dsp:cNvSpPr/>
      </dsp:nvSpPr>
      <dsp:spPr>
        <a:xfrm>
          <a:off x="3177244"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Cloud Services</a:t>
          </a:r>
        </a:p>
      </dsp:txBody>
      <dsp:txXfrm>
        <a:off x="3177244" y="0"/>
        <a:ext cx="738415" cy="952996"/>
      </dsp:txXfrm>
    </dsp:sp>
    <dsp:sp modelId="{64A8B82D-DA79-48E6-87F5-69BF25233F6D}">
      <dsp:nvSpPr>
        <dsp:cNvPr id="0" name=""/>
        <dsp:cNvSpPr/>
      </dsp:nvSpPr>
      <dsp:spPr>
        <a:xfrm>
          <a:off x="397104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Batch</a:t>
          </a:r>
        </a:p>
      </dsp:txBody>
      <dsp:txXfrm>
        <a:off x="3971040" y="0"/>
        <a:ext cx="738415" cy="952996"/>
      </dsp:txXfrm>
    </dsp:sp>
    <dsp:sp modelId="{CD4671D1-87D7-4E8D-B019-EE7552F468A0}">
      <dsp:nvSpPr>
        <dsp:cNvPr id="0" name=""/>
        <dsp:cNvSpPr/>
      </dsp:nvSpPr>
      <dsp:spPr>
        <a:xfrm>
          <a:off x="4764837"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 Service</a:t>
          </a:r>
        </a:p>
      </dsp:txBody>
      <dsp:txXfrm>
        <a:off x="4764837" y="0"/>
        <a:ext cx="738415" cy="952996"/>
      </dsp:txXfrm>
    </dsp:sp>
    <dsp:sp modelId="{FF659824-D556-4A81-ABEF-EF16B01F56EA}">
      <dsp:nvSpPr>
        <dsp:cNvPr id="0" name=""/>
        <dsp:cNvSpPr/>
      </dsp:nvSpPr>
      <dsp:spPr>
        <a:xfrm>
          <a:off x="5558633"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Azure Container Instances</a:t>
          </a:r>
        </a:p>
      </dsp:txBody>
      <dsp:txXfrm>
        <a:off x="5558633" y="0"/>
        <a:ext cx="738415" cy="952996"/>
      </dsp:txXfrm>
    </dsp:sp>
    <dsp:sp modelId="{9E91217D-00DC-45CB-806F-2C7759A51E62}">
      <dsp:nvSpPr>
        <dsp:cNvPr id="0" name=""/>
        <dsp:cNvSpPr/>
      </dsp:nvSpPr>
      <dsp:spPr>
        <a:xfrm>
          <a:off x="6352430"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Logic Apps</a:t>
          </a:r>
        </a:p>
      </dsp:txBody>
      <dsp:txXfrm>
        <a:off x="6352430" y="0"/>
        <a:ext cx="738415" cy="952996"/>
      </dsp:txXfrm>
    </dsp:sp>
    <dsp:sp modelId="{5AD177F0-BF42-4829-9DE1-29554A64BCF6}">
      <dsp:nvSpPr>
        <dsp:cNvPr id="0" name=""/>
        <dsp:cNvSpPr/>
      </dsp:nvSpPr>
      <dsp:spPr>
        <a:xfrm>
          <a:off x="7146226" y="0"/>
          <a:ext cx="738415" cy="31766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Functions</a:t>
          </a:r>
        </a:p>
      </dsp:txBody>
      <dsp:txXfrm>
        <a:off x="7146226" y="0"/>
        <a:ext cx="738415" cy="95299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ka.ms/azurenvblo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intel.com/content/www/us/en/processors/xeon/scalable/xeon-scalable-platform.html" TargetMode="Externa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go.microsoft.com/fwlink/?LinkId=692100&amp;clcid=0x409" TargetMode="External"/><Relationship Id="rId3" Type="http://schemas.openxmlformats.org/officeDocument/2006/relationships/hyperlink" Target="https://azure.microsoft.com/en-us/services/batch/" TargetMode="External"/><Relationship Id="rId7" Type="http://schemas.openxmlformats.org/officeDocument/2006/relationships/hyperlink" Target="https://azure.microsoft.com/en-us/blog/azure-m-series-vms-are-now-sap-hana-certified/"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azure.microsoft.com/en-us/blog/ncv3-vms-generally-available-other-gpus-expanding-regions/" TargetMode="External"/><Relationship Id="rId5" Type="http://schemas.openxmlformats.org/officeDocument/2006/relationships/hyperlink" Target="https://azure.microsoft.com/en-us/services/virtual-machines/data-science-virtual-machines/" TargetMode="External"/><Relationship Id="rId4" Type="http://schemas.openxmlformats.org/officeDocument/2006/relationships/hyperlink" Target="https://azure.microsoft.com/en-us/services/batch-ai/"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virtual-machines/windows/acu"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torage/storage-premium-storage#scalability-and-performance-targe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virtual-machines-linux/single-v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7" Type="http://schemas.openxmlformats.org/officeDocument/2006/relationships/hyperlink" Target="https://azure.microsoft.com/en-us/services/application-gateway/"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azure.microsoft.com/en-us/services/load-balancer/" TargetMode="External"/><Relationship Id="rId5" Type="http://schemas.openxmlformats.org/officeDocument/2006/relationships/hyperlink" Target="https://azure.microsoft.com/en-us/updates/auto-os-upgrades/" TargetMode="External"/><Relationship Id="rId4" Type="http://schemas.openxmlformats.org/officeDocument/2006/relationships/hyperlink" Target="https://azure.microsoft.com/en-us/services/service-fabric/"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zure.microsoft.com/en-us/documentation/articles/app-service-value-prop-what-i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47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980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t>12</a:t>
            </a:fld>
            <a:endParaRPr lang="en-US" dirty="0"/>
          </a:p>
        </p:txBody>
      </p:sp>
    </p:spTree>
    <p:extLst>
      <p:ext uri="{BB962C8B-B14F-4D97-AF65-F5344CB8AC3E}">
        <p14:creationId xmlns:p14="http://schemas.microsoft.com/office/powerpoint/2010/main" val="286002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13</a:t>
            </a:fld>
            <a:endParaRPr lang="de-DE">
              <a:solidFill>
                <a:prstClr val="black"/>
              </a:solidFill>
            </a:endParaRPr>
          </a:p>
        </p:txBody>
      </p:sp>
    </p:spTree>
    <p:extLst>
      <p:ext uri="{BB962C8B-B14F-4D97-AF65-F5344CB8AC3E}">
        <p14:creationId xmlns:p14="http://schemas.microsoft.com/office/powerpoint/2010/main" val="691393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cloud journey includes many service scenarios:</a:t>
            </a:r>
          </a:p>
          <a:p>
            <a:pPr marL="174708" indent="-174708">
              <a:buFont typeface="Arial" panose="020B0604020202020204" pitchFamily="34" charset="0"/>
              <a:buChar char="•"/>
            </a:pPr>
            <a:r>
              <a:rPr lang="en-US" dirty="0"/>
              <a:t>On the left, you have a traditional, on-premises infrastructure which you manage completely on your own.</a:t>
            </a:r>
          </a:p>
          <a:p>
            <a:pPr marL="174708" indent="-174708">
              <a:buFont typeface="Arial" panose="020B0604020202020204" pitchFamily="34" charset="0"/>
              <a:buChar char="•"/>
            </a:pPr>
            <a:r>
              <a:rPr lang="en-US" dirty="0"/>
              <a:t>On the right, you have Software-as-a-Service, which includes all of the web-based tools and applications you use to run your business—think of Office 365 or Dynamics 365—running completely in the cloud, and managed fully by the vendor that provides the software. </a:t>
            </a:r>
          </a:p>
          <a:p>
            <a:pPr marL="174708" indent="-174708">
              <a:buFont typeface="Arial" panose="020B0604020202020204" pitchFamily="34" charset="0"/>
              <a:buChar char="•"/>
            </a:pPr>
            <a:r>
              <a:rPr lang="en-US" dirty="0"/>
              <a:t>In the middle, we have infrastructure and platform services. Building out your cloud infrastructure is your first step in moving to the cloud. </a:t>
            </a:r>
          </a:p>
          <a:p>
            <a:pPr marL="174708" indent="-174708">
              <a:buFont typeface="Arial" panose="020B0604020202020204" pitchFamily="34" charset="0"/>
              <a:buChar char="•"/>
            </a:pPr>
            <a:r>
              <a:rPr lang="en-US" dirty="0"/>
              <a:t>Infrastructure as a service (IaaS) is an instant computing infrastructure, provisioned and managed over the Internet. It enables you to quickly scale up and down with demand, and pay only for what you use. </a:t>
            </a:r>
          </a:p>
          <a:p>
            <a:pPr marL="174708" indent="-174708">
              <a:buFont typeface="Arial" panose="020B0604020202020204" pitchFamily="34" charset="0"/>
              <a:buChar char="•"/>
            </a:pPr>
            <a:r>
              <a:rPr lang="en-US" dirty="0"/>
              <a:t>IaaS helps you avoid the expense and complexity of buying and managing your own physical servers and other datacenter infrastructure. </a:t>
            </a:r>
          </a:p>
          <a:p>
            <a:pPr marL="174708" indent="-174708">
              <a:buFont typeface="Arial" panose="020B0604020202020204" pitchFamily="34" charset="0"/>
              <a:buChar char="•"/>
            </a:pPr>
            <a:r>
              <a:rPr lang="en-US" dirty="0"/>
              <a:t>Each resource is offered as a separate service component, and you only need to rent a particular one for as long as you need it. </a:t>
            </a:r>
          </a:p>
          <a:p>
            <a:pPr marL="174708" indent="-174708">
              <a:buFont typeface="Arial" panose="020B0604020202020204" pitchFamily="34" charset="0"/>
              <a:buChar char="•"/>
            </a:pPr>
            <a:r>
              <a:rPr lang="en-US" dirty="0"/>
              <a:t>The cloud computing service provider manages the infrastructure, while you purchase, install, configure, and manage your own software—operating systems, middleware, and applications.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9:54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9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Pero…  </a:t>
            </a:r>
            <a:r>
              <a:rPr lang="en-US" dirty="0" err="1"/>
              <a:t>aqui</a:t>
            </a:r>
            <a:r>
              <a:rPr lang="en-US" dirty="0"/>
              <a:t>…  </a:t>
            </a:r>
            <a:r>
              <a:rPr lang="en-US" dirty="0" err="1"/>
              <a:t>aqui</a:t>
            </a:r>
            <a:r>
              <a:rPr lang="en-US" dirty="0"/>
              <a:t> </a:t>
            </a:r>
            <a:r>
              <a:rPr lang="en-US" dirty="0" err="1"/>
              <a:t>esta</a:t>
            </a:r>
            <a:r>
              <a:rPr lang="en-US" dirty="0"/>
              <a:t> </a:t>
            </a:r>
            <a:r>
              <a:rPr lang="en-US" dirty="0" err="1"/>
              <a:t>differente</a:t>
            </a:r>
            <a:r>
              <a:rPr lang="en-US" dirty="0"/>
              <a:t>!</a:t>
            </a:r>
          </a:p>
          <a:p>
            <a:endParaRPr lang="en-US" dirty="0"/>
          </a:p>
          <a:p>
            <a:r>
              <a:rPr lang="en-US" dirty="0" err="1"/>
              <a:t>Alguien</a:t>
            </a:r>
            <a:r>
              <a:rPr lang="en-US" dirty="0"/>
              <a:t> ha </a:t>
            </a:r>
            <a:r>
              <a:rPr lang="en-US" dirty="0" err="1"/>
              <a:t>estado</a:t>
            </a:r>
            <a:r>
              <a:rPr lang="en-US" dirty="0"/>
              <a:t> </a:t>
            </a:r>
            <a:r>
              <a:rPr lang="en-US" dirty="0" err="1"/>
              <a:t>aqui</a:t>
            </a:r>
            <a:r>
              <a:rPr lang="en-US" dirty="0"/>
              <a:t>?!</a:t>
            </a:r>
          </a:p>
          <a:p>
            <a:r>
              <a:rPr lang="en-US" dirty="0" err="1"/>
              <a:t>Alguien</a:t>
            </a:r>
            <a:r>
              <a:rPr lang="en-US" dirty="0"/>
              <a:t> </a:t>
            </a:r>
            <a:r>
              <a:rPr lang="en-US" dirty="0" err="1"/>
              <a:t>concoce</a:t>
            </a:r>
            <a:r>
              <a:rPr lang="en-US" dirty="0"/>
              <a:t> </a:t>
            </a:r>
            <a:r>
              <a:rPr lang="en-US" dirty="0" err="1"/>
              <a:t>este</a:t>
            </a:r>
            <a:r>
              <a:rPr lang="en-US" dirty="0"/>
              <a:t> </a:t>
            </a:r>
            <a:r>
              <a:rPr lang="en-US" dirty="0" err="1"/>
              <a:t>lugar</a:t>
            </a:r>
            <a:r>
              <a:rPr lang="en-US" dirty="0"/>
              <a:t>?</a:t>
            </a:r>
          </a:p>
          <a:p>
            <a:endParaRPr lang="en-US" dirty="0"/>
          </a:p>
          <a:p>
            <a:r>
              <a:rPr lang="en-US" dirty="0"/>
              <a:t>Este </a:t>
            </a:r>
            <a:r>
              <a:rPr lang="en-US" dirty="0" err="1"/>
              <a:t>es</a:t>
            </a:r>
            <a:r>
              <a:rPr lang="en-US" dirty="0"/>
              <a:t> un </a:t>
            </a:r>
            <a:r>
              <a:rPr lang="en-US" dirty="0" err="1"/>
              <a:t>centro</a:t>
            </a:r>
            <a:r>
              <a:rPr lang="en-US" dirty="0"/>
              <a:t> </a:t>
            </a:r>
            <a:r>
              <a:rPr lang="en-US" dirty="0" err="1"/>
              <a:t>comercial</a:t>
            </a:r>
            <a:r>
              <a:rPr lang="en-US" dirty="0"/>
              <a:t> circa de Miami.   Se llama “Sawgrass Mills”.</a:t>
            </a:r>
          </a:p>
          <a:p>
            <a:endParaRPr lang="en-US" dirty="0"/>
          </a:p>
          <a:p>
            <a:r>
              <a:rPr lang="en-US" dirty="0" err="1"/>
              <a:t>Yo</a:t>
            </a:r>
            <a:r>
              <a:rPr lang="en-US" dirty="0"/>
              <a:t> </a:t>
            </a:r>
            <a:r>
              <a:rPr lang="en-US" dirty="0" err="1"/>
              <a:t>fui</a:t>
            </a:r>
            <a:r>
              <a:rPr lang="en-US" dirty="0"/>
              <a:t> a </a:t>
            </a:r>
            <a:r>
              <a:rPr lang="en-US" dirty="0" err="1"/>
              <a:t>este</a:t>
            </a:r>
            <a:r>
              <a:rPr lang="en-US" dirty="0"/>
              <a:t> </a:t>
            </a:r>
            <a:r>
              <a:rPr lang="en-US" dirty="0" err="1"/>
              <a:t>lugar</a:t>
            </a:r>
            <a:r>
              <a:rPr lang="en-US" dirty="0"/>
              <a:t> </a:t>
            </a:r>
            <a:r>
              <a:rPr lang="en-US" dirty="0" err="1"/>
              <a:t>una</a:t>
            </a:r>
            <a:r>
              <a:rPr lang="en-US" dirty="0"/>
              <a:t> </a:t>
            </a:r>
            <a:r>
              <a:rPr lang="en-US" dirty="0" err="1"/>
              <a:t>vez</a:t>
            </a:r>
            <a:r>
              <a:rPr lang="en-US" dirty="0"/>
              <a:t>.   </a:t>
            </a:r>
            <a:r>
              <a:rPr lang="en-US" dirty="0" err="1"/>
              <a:t>Hace</a:t>
            </a:r>
            <a:r>
              <a:rPr lang="en-US" dirty="0"/>
              <a:t> </a:t>
            </a:r>
            <a:r>
              <a:rPr lang="en-US" dirty="0" err="1"/>
              <a:t>diez</a:t>
            </a:r>
            <a:r>
              <a:rPr lang="en-US" dirty="0"/>
              <a:t> </a:t>
            </a:r>
            <a:r>
              <a:rPr lang="en-US" dirty="0" err="1"/>
              <a:t>anos</a:t>
            </a:r>
            <a:r>
              <a:rPr lang="en-US" dirty="0"/>
              <a:t>?  No me </a:t>
            </a:r>
            <a:r>
              <a:rPr lang="en-US" dirty="0" err="1"/>
              <a:t>recuerdo</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no </a:t>
            </a:r>
            <a:r>
              <a:rPr lang="en-US" dirty="0" err="1"/>
              <a:t>sabe</a:t>
            </a:r>
            <a:r>
              <a:rPr lang="en-US" dirty="0"/>
              <a:t> lo que </a:t>
            </a:r>
            <a:r>
              <a:rPr lang="en-US" dirty="0" err="1"/>
              <a:t>quiere</a:t>
            </a:r>
            <a:r>
              <a:rPr lang="en-US" dirty="0"/>
              <a:t> </a:t>
            </a:r>
            <a:r>
              <a:rPr lang="en-US" dirty="0" err="1"/>
              <a:t>comprar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a:t>
            </a:r>
            <a:r>
              <a:rPr lang="en-US" dirty="0"/>
              <a:t> </a:t>
            </a:r>
            <a:r>
              <a:rPr lang="en-US" dirty="0" err="1"/>
              <a:t>facil</a:t>
            </a:r>
            <a:r>
              <a:rPr lang="en-US" dirty="0"/>
              <a:t> </a:t>
            </a:r>
            <a:r>
              <a:rPr lang="en-US" dirty="0" err="1"/>
              <a:t>perderse</a:t>
            </a:r>
            <a:r>
              <a:rPr lang="en-US" dirty="0"/>
              <a:t> </a:t>
            </a:r>
            <a:r>
              <a:rPr lang="en-US" dirty="0" err="1"/>
              <a:t>aqui</a:t>
            </a:r>
            <a:r>
              <a:rPr lang="en-US" dirty="0"/>
              <a:t>?!</a:t>
            </a:r>
          </a:p>
          <a:p>
            <a:endParaRPr lang="en-US" dirty="0"/>
          </a:p>
          <a:p>
            <a:r>
              <a:rPr lang="en-US" dirty="0"/>
              <a:t>Se </a:t>
            </a:r>
            <a:r>
              <a:rPr lang="en-US" dirty="0" err="1"/>
              <a:t>necesitan</a:t>
            </a:r>
            <a:r>
              <a:rPr lang="en-US" dirty="0"/>
              <a:t> </a:t>
            </a:r>
            <a:r>
              <a:rPr lang="en-US" dirty="0" err="1"/>
              <a:t>una</a:t>
            </a:r>
            <a:r>
              <a:rPr lang="en-US" dirty="0"/>
              <a:t> </a:t>
            </a:r>
            <a:r>
              <a:rPr lang="en-US" dirty="0" err="1"/>
              <a:t>guia</a:t>
            </a:r>
            <a:r>
              <a:rPr lang="en-US" dirty="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516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No </a:t>
            </a:r>
            <a:r>
              <a:rPr lang="en-US" dirty="0" err="1"/>
              <a:t>es</a:t>
            </a:r>
            <a:r>
              <a:rPr lang="en-US" dirty="0"/>
              <a:t> </a:t>
            </a:r>
            <a:r>
              <a:rPr lang="en-US" dirty="0" err="1"/>
              <a:t>una</a:t>
            </a:r>
            <a:r>
              <a:rPr lang="en-US" dirty="0"/>
              <a:t> </a:t>
            </a:r>
            <a:r>
              <a:rPr lang="en-US" dirty="0" err="1"/>
              <a:t>problema</a:t>
            </a:r>
            <a:r>
              <a:rPr lang="en-US" dirty="0"/>
              <a:t>!</a:t>
            </a:r>
          </a:p>
          <a:p>
            <a:r>
              <a:rPr lang="en-US" dirty="0" err="1"/>
              <a:t>yo</a:t>
            </a:r>
            <a:r>
              <a:rPr lang="en-US" dirty="0"/>
              <a:t> </a:t>
            </a:r>
            <a:r>
              <a:rPr lang="en-US" dirty="0" err="1"/>
              <a:t>seré</a:t>
            </a:r>
            <a:r>
              <a:rPr lang="en-US" dirty="0"/>
              <a:t> </a:t>
            </a:r>
            <a:r>
              <a:rPr lang="en-US" dirty="0" err="1"/>
              <a:t>su</a:t>
            </a:r>
            <a:r>
              <a:rPr lang="en-US" dirty="0"/>
              <a:t> </a:t>
            </a:r>
            <a:r>
              <a:rPr lang="en-US" dirty="0" err="1"/>
              <a:t>guía</a:t>
            </a:r>
            <a:endParaRPr lang="en-US" dirty="0"/>
          </a:p>
          <a:p>
            <a:endParaRPr lang="en-US" dirty="0"/>
          </a:p>
          <a:p>
            <a:r>
              <a:rPr lang="en-US" dirty="0" err="1"/>
              <a:t>Voy</a:t>
            </a:r>
            <a:r>
              <a:rPr lang="en-US" dirty="0"/>
              <a:t> a </a:t>
            </a:r>
            <a:r>
              <a:rPr lang="en-US" dirty="0" err="1"/>
              <a:t>dar</a:t>
            </a:r>
            <a:r>
              <a:rPr lang="en-US" dirty="0"/>
              <a:t> un </a:t>
            </a:r>
            <a:r>
              <a:rPr lang="en-US" dirty="0" err="1"/>
              <a:t>recorrido</a:t>
            </a:r>
            <a:r>
              <a:rPr lang="en-US" dirty="0"/>
              <a:t> </a:t>
            </a:r>
            <a:r>
              <a:rPr lang="en-US" dirty="0" err="1"/>
              <a:t>por</a:t>
            </a:r>
            <a:r>
              <a:rPr lang="en-US" dirty="0"/>
              <a:t> el </a:t>
            </a:r>
            <a:r>
              <a:rPr lang="en-US" dirty="0" err="1"/>
              <a:t>centro</a:t>
            </a:r>
            <a:r>
              <a:rPr lang="en-US" dirty="0"/>
              <a:t> </a:t>
            </a:r>
            <a:r>
              <a:rPr lang="en-US" dirty="0" err="1"/>
              <a:t>comercial</a:t>
            </a:r>
            <a:r>
              <a:rPr lang="en-US" dirty="0"/>
              <a:t> del AZURE!</a:t>
            </a:r>
          </a:p>
          <a:p>
            <a:endParaRPr lang="en-US" dirty="0"/>
          </a:p>
          <a:p>
            <a:r>
              <a:rPr lang="es-ES" dirty="0"/>
              <a:t>El centro comercial tiene diferentes secciones</a:t>
            </a:r>
          </a:p>
          <a:p>
            <a:r>
              <a:rPr lang="es-ES" dirty="0"/>
              <a:t>Y </a:t>
            </a:r>
            <a:r>
              <a:rPr lang="es-ES" dirty="0" err="1"/>
              <a:t>tambien</a:t>
            </a:r>
            <a:r>
              <a:rPr lang="es-ES" dirty="0"/>
              <a:t>, Azure tiene diferentes secciones mejor.</a:t>
            </a:r>
            <a:endParaRPr lang="en-US" dirty="0"/>
          </a:p>
          <a:p>
            <a:endParaRPr lang="en-US" dirty="0"/>
          </a:p>
          <a:p>
            <a:r>
              <a:rPr lang="en-US" dirty="0" err="1"/>
              <a:t>Vamos</a:t>
            </a:r>
            <a:r>
              <a:rPr lang="en-US" dirty="0"/>
              <a:t> a </a:t>
            </a:r>
            <a:r>
              <a:rPr lang="en-US" dirty="0" err="1"/>
              <a:t>caminar</a:t>
            </a:r>
            <a:r>
              <a:rPr lang="en-US" dirty="0"/>
              <a:t> </a:t>
            </a:r>
            <a:r>
              <a:rPr lang="en-US" dirty="0" err="1"/>
              <a:t>juntos</a:t>
            </a:r>
            <a:r>
              <a:rPr lang="en-US" dirty="0"/>
              <a:t> a </a:t>
            </a:r>
            <a:r>
              <a:rPr lang="en-US" dirty="0" err="1"/>
              <a:t>los</a:t>
            </a:r>
            <a:r>
              <a:rPr lang="en-US" dirty="0"/>
              <a:t> </a:t>
            </a:r>
            <a:r>
              <a:rPr lang="en-US" dirty="0" err="1"/>
              <a:t>secciones</a:t>
            </a:r>
            <a:r>
              <a:rPr lang="en-US" dirty="0"/>
              <a:t> del Azure (</a:t>
            </a:r>
            <a:r>
              <a:rPr lang="en-US" dirty="0" err="1"/>
              <a:t>centro</a:t>
            </a:r>
            <a:r>
              <a:rPr lang="en-US" dirty="0"/>
              <a:t> </a:t>
            </a:r>
            <a:r>
              <a:rPr lang="en-US" dirty="0" err="1"/>
              <a:t>comercial</a:t>
            </a:r>
            <a:r>
              <a:rPr lang="en-US" dirty="0"/>
              <a:t>.)</a:t>
            </a:r>
          </a:p>
          <a:p>
            <a:endParaRPr lang="en-US" dirty="0"/>
          </a:p>
          <a:p>
            <a:r>
              <a:rPr lang="es-ES" dirty="0"/>
              <a:t>No vamos a entrar en los detalles de cada servicio. Solo </a:t>
            </a:r>
            <a:r>
              <a:rPr lang="es-ES" dirty="0" err="1"/>
              <a:t>explorarémos</a:t>
            </a:r>
            <a:r>
              <a:rPr lang="es-ES" dirty="0"/>
              <a:t> los servicios en cada sección para que los conocen.</a:t>
            </a:r>
            <a:endParaRPr lang="en-US" dirty="0"/>
          </a:p>
          <a:p>
            <a:endParaRPr lang="en-US" dirty="0"/>
          </a:p>
          <a:p>
            <a:r>
              <a:rPr lang="en-US" dirty="0" err="1"/>
              <a:t>Despues</a:t>
            </a:r>
            <a:r>
              <a:rPr lang="en-US" dirty="0"/>
              <a:t> de </a:t>
            </a:r>
            <a:r>
              <a:rPr lang="en-US" dirty="0" err="1"/>
              <a:t>este</a:t>
            </a:r>
            <a:r>
              <a:rPr lang="en-US" dirty="0"/>
              <a:t> </a:t>
            </a:r>
            <a:r>
              <a:rPr lang="en-US" dirty="0" err="1"/>
              <a:t>presentacion</a:t>
            </a:r>
            <a:r>
              <a:rPr lang="en-US" dirty="0"/>
              <a:t>, </a:t>
            </a:r>
            <a:r>
              <a:rPr lang="en-US" dirty="0" err="1"/>
              <a:t>ustedes</a:t>
            </a:r>
            <a:r>
              <a:rPr lang="en-US" dirty="0"/>
              <a:t> </a:t>
            </a:r>
            <a:r>
              <a:rPr lang="en-US" dirty="0" err="1"/>
              <a:t>deben</a:t>
            </a:r>
            <a:r>
              <a:rPr lang="en-US" dirty="0"/>
              <a:t> </a:t>
            </a:r>
            <a:r>
              <a:rPr lang="en-US" dirty="0" err="1"/>
              <a:t>conocer</a:t>
            </a:r>
            <a:r>
              <a:rPr lang="en-US" dirty="0"/>
              <a:t> Azure </a:t>
            </a:r>
            <a:r>
              <a:rPr lang="en-US" dirty="0" err="1"/>
              <a:t>mejor</a:t>
            </a:r>
            <a:r>
              <a:rPr lang="en-US" dirty="0"/>
              <a:t>!</a:t>
            </a:r>
          </a:p>
          <a:p>
            <a:endParaRPr lang="en-US" dirty="0"/>
          </a:p>
          <a:p>
            <a:r>
              <a:rPr lang="en-US" dirty="0"/>
              <a:t>Y </a:t>
            </a:r>
            <a:r>
              <a:rPr lang="en-US" dirty="0" err="1"/>
              <a:t>tambien</a:t>
            </a:r>
            <a:r>
              <a:rPr lang="en-US" dirty="0"/>
              <a:t>, </a:t>
            </a:r>
            <a:r>
              <a:rPr lang="en-US" dirty="0" err="1"/>
              <a:t>ustedes</a:t>
            </a:r>
            <a:r>
              <a:rPr lang="en-US" dirty="0"/>
              <a:t> </a:t>
            </a:r>
            <a:r>
              <a:rPr lang="en-US" dirty="0" err="1"/>
              <a:t>deben</a:t>
            </a:r>
            <a:r>
              <a:rPr lang="en-US" dirty="0"/>
              <a:t> </a:t>
            </a:r>
            <a:r>
              <a:rPr lang="en-US" dirty="0" err="1"/>
              <a:t>poder</a:t>
            </a:r>
            <a:r>
              <a:rPr lang="en-US" dirty="0"/>
              <a:t> </a:t>
            </a:r>
            <a:r>
              <a:rPr lang="en-US" dirty="0" err="1"/>
              <a:t>dar</a:t>
            </a:r>
            <a:r>
              <a:rPr lang="en-US" dirty="0"/>
              <a:t> un </a:t>
            </a:r>
            <a:r>
              <a:rPr lang="en-US" dirty="0" err="1"/>
              <a:t>recorrido</a:t>
            </a:r>
            <a:r>
              <a:rPr lang="en-US" dirty="0"/>
              <a:t> </a:t>
            </a:r>
            <a:r>
              <a:rPr lang="en-US" dirty="0" err="1"/>
              <a:t>por</a:t>
            </a:r>
            <a:r>
              <a:rPr lang="en-US" dirty="0"/>
              <a:t> lo </a:t>
            </a:r>
            <a:r>
              <a:rPr lang="en-US" dirty="0" err="1"/>
              <a:t>mismo</a:t>
            </a:r>
            <a:r>
              <a:rPr lang="en-US" dirty="0"/>
              <a:t> a </a:t>
            </a:r>
            <a:r>
              <a:rPr lang="en-US" dirty="0" err="1"/>
              <a:t>sus</a:t>
            </a:r>
            <a:r>
              <a:rPr lang="en-US" dirty="0"/>
              <a:t> </a:t>
            </a:r>
            <a:r>
              <a:rPr lang="en-US" dirty="0" err="1"/>
              <a:t>clientes</a:t>
            </a:r>
            <a:r>
              <a:rPr lang="en-US" dirty="0"/>
              <a:t> y </a:t>
            </a:r>
            <a:r>
              <a:rPr lang="en-US" dirty="0" err="1"/>
              <a:t>sus</a:t>
            </a:r>
            <a:r>
              <a:rPr lang="en-US" dirty="0"/>
              <a:t> </a:t>
            </a:r>
            <a:r>
              <a:rPr lang="en-US" dirty="0" err="1"/>
              <a:t>socios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1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52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6/12/2018 9:54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1263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19</a:t>
            </a:fld>
            <a:endParaRPr lang="en-US" dirty="0"/>
          </a:p>
        </p:txBody>
      </p:sp>
    </p:spTree>
    <p:extLst>
      <p:ext uri="{BB962C8B-B14F-4D97-AF65-F5344CB8AC3E}">
        <p14:creationId xmlns:p14="http://schemas.microsoft.com/office/powerpoint/2010/main" val="12282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6/12/2018 9:54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02683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Demo Azure getting started templates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6/12/2018 9:54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63399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Minimal learning curve for existing virtualization pros </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Run most Windows or Linux-based workloads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Easiest target for migrating to the cloud</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Flexible instance sizes—use the best fit for your workload </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Advanced networking and storage capabilities</a:t>
            </a:r>
            <a:endParaRPr lang="en-US" sz="1200" kern="0" dirty="0">
              <a:solidFill>
                <a:srgbClr val="3E3D4D"/>
              </a:solidFill>
              <a:latin typeface="Segoe UI" panose="020B0502040204020203" pitchFamily="34" charset="0"/>
              <a:cs typeface="Segoe UI" panose="020B0502040204020203" pitchFamily="34" charset="0"/>
            </a:endParaRP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Per second billing with pay-as-you-go billing (or RI)</a:t>
            </a:r>
            <a:endParaRPr lang="en-US" sz="1200" dirty="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Virtual Machine Scale Sets: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All of the power and flexibility of a Virtual Machine</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Designed for high-end workloads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Automatically scale up (or down) to 1000 instances </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Availability Sets:</a:t>
            </a:r>
          </a:p>
          <a:p>
            <a:pPr marL="171450" indent="-171450">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Disks: </a:t>
            </a:r>
            <a:r>
              <a:rPr lang="en-US" dirty="0"/>
              <a:t>Persistent, secured disk storage for Azure Virtual Machines</a:t>
            </a:r>
          </a:p>
          <a:p>
            <a:pPr marL="628650" lvl="1" indent="-171450">
              <a:buFont typeface="Arial" panose="020B0604020202020204" pitchFamily="34" charset="0"/>
              <a:buChar char="•"/>
            </a:pPr>
            <a:r>
              <a:rPr lang="en-US" dirty="0"/>
              <a:t>Simple scaling on demand lets you create thousands of disks simultaneously in minutes</a:t>
            </a:r>
          </a:p>
          <a:p>
            <a:pPr marL="628650" lvl="1" indent="-171450">
              <a:buFont typeface="Arial" panose="020B0604020202020204" pitchFamily="34" charset="0"/>
              <a:buChar char="•"/>
            </a:pPr>
            <a:r>
              <a:rPr lang="en-US" dirty="0"/>
              <a:t>Industry-leading durability and availability simultaneously replicates your data to three different replicas.</a:t>
            </a:r>
          </a:p>
          <a:p>
            <a:pPr marL="628650" lvl="1" indent="-171450">
              <a:buFont typeface="Arial" panose="020B0604020202020204" pitchFamily="34" charset="0"/>
              <a:buChar char="•"/>
            </a:pPr>
            <a:r>
              <a:rPr lang="en-US" dirty="0"/>
              <a:t>Offers you more security with granular access control</a:t>
            </a:r>
          </a:p>
          <a:p>
            <a:pPr marL="628650" lvl="1" indent="-171450">
              <a:buFont typeface="Arial" panose="020B0604020202020204" pitchFamily="34" charset="0"/>
              <a:buChar char="•"/>
            </a:pPr>
            <a:r>
              <a:rPr lang="en-US" dirty="0"/>
              <a:t>Lets you easily migrate in minutes</a:t>
            </a:r>
          </a:p>
          <a:p>
            <a:pPr marL="628650" lvl="1" indent="-171450">
              <a:buFont typeface="Arial" panose="020B0604020202020204" pitchFamily="34" charset="0"/>
              <a:buChar char="•"/>
            </a:pPr>
            <a:r>
              <a:rPr lang="en-US" dirty="0"/>
              <a:t>Multiple storage options available</a:t>
            </a:r>
          </a:p>
          <a:p>
            <a:pPr marL="628650" lvl="1" indent="-171450">
              <a:buFont typeface="Arial" panose="020B0604020202020204" pitchFamily="34" charset="0"/>
              <a:buChar char="•"/>
            </a:pPr>
            <a:endParaRPr lang="en-US" dirty="0"/>
          </a:p>
          <a:p>
            <a:pPr marL="0" indent="0" defTabSz="932472" fontAlgn="base">
              <a:lnSpc>
                <a:spcPct val="90000"/>
              </a:lnSpc>
              <a:spcBef>
                <a:spcPct val="0"/>
              </a:spcBef>
              <a:spcAft>
                <a:spcPct val="0"/>
              </a:spcAft>
              <a:buFont typeface="Arial" panose="020B0604020202020204" pitchFamily="34" charset="0"/>
              <a:buNone/>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511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577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6/12/2018 9:54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21075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2400">
                <a:latin typeface="Segoe UI Light" panose="020B0502040204020203" pitchFamily="34" charset="0"/>
                <a:cs typeface="Segoe UI Light" panose="020B0502040204020203" pitchFamily="34" charset="0"/>
              </a:rPr>
              <a:t>Tiers – Define a set of capabilities that all VM sizes within the tier provide</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Standard Tier - Offers the most flexibility. Supports all virtual machine configurations and features. </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Basic Tier - An economical option for development workloads, test servers, and other applications that don't require load balancing, auto-scaling, or memory-intensive virtual machines.</a:t>
            </a:r>
          </a:p>
          <a:p>
            <a:r>
              <a:rPr lang="en-US" sz="2400">
                <a:latin typeface="Segoe UI Light" panose="020B0502040204020203" pitchFamily="34" charset="0"/>
                <a:cs typeface="Segoe UI Light" panose="020B0502040204020203" pitchFamily="34" charset="0"/>
              </a:rPr>
              <a:t>Series – Define a set of capabilities based on the underlying host hardware the virtual machines run on</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A Series – The first series of Azure IaaS virtual machines</a:t>
            </a:r>
          </a:p>
          <a:p>
            <a:pPr marL="990575" lvl="1" indent="-380990">
              <a:buFont typeface="Arial" panose="020B0604020202020204" pitchFamily="34" charset="0"/>
              <a:buChar char="•"/>
            </a:pPr>
            <a:r>
              <a:rPr lang="en-US" sz="1867">
                <a:latin typeface="Segoe UI Light" panose="020B0502040204020203" pitchFamily="34" charset="0"/>
                <a:cs typeface="Segoe UI Light" panose="020B0502040204020203" pitchFamily="34" charset="0"/>
              </a:rPr>
              <a:t>D Series – Feature </a:t>
            </a:r>
            <a:r>
              <a:rPr lang="en-US" sz="1867" b="1">
                <a:latin typeface="Segoe UI Light" panose="020B0502040204020203" pitchFamily="34" charset="0"/>
                <a:cs typeface="Segoe UI Light" panose="020B0502040204020203" pitchFamily="34" charset="0"/>
              </a:rPr>
              <a:t>solid state drives</a:t>
            </a:r>
            <a:r>
              <a:rPr lang="en-US" sz="1867">
                <a:latin typeface="Segoe UI Light" panose="020B0502040204020203" pitchFamily="34" charset="0"/>
                <a:cs typeface="Segoe UI Light" panose="020B0502040204020203" pitchFamily="34" charset="0"/>
              </a:rPr>
              <a:t> (SSDs) and </a:t>
            </a:r>
            <a:r>
              <a:rPr lang="en-US" sz="1867" b="1">
                <a:latin typeface="Segoe UI Light" panose="020B0502040204020203" pitchFamily="34" charset="0"/>
                <a:cs typeface="Segoe UI Light" panose="020B0502040204020203" pitchFamily="34" charset="0"/>
              </a:rPr>
              <a:t>faster processors</a:t>
            </a:r>
            <a:r>
              <a:rPr lang="en-US" sz="1867">
                <a:latin typeface="Segoe UI Light" panose="020B0502040204020203" pitchFamily="34" charset="0"/>
                <a:cs typeface="Segoe UI Light" panose="020B0502040204020203" pitchFamily="34" charset="0"/>
              </a:rPr>
              <a:t> than the A-series and are also available for web or worker roles in Azure Cloud Services. This series is ideal for applications that demand faster CPUs, better local disk performance, or </a:t>
            </a:r>
            <a:r>
              <a:rPr lang="en-US" sz="1867" b="1">
                <a:latin typeface="Segoe UI Light" panose="020B0502040204020203" pitchFamily="34" charset="0"/>
                <a:cs typeface="Segoe UI Light" panose="020B0502040204020203" pitchFamily="34" charset="0"/>
              </a:rPr>
              <a:t>higher memories</a:t>
            </a:r>
            <a:r>
              <a:rPr lang="en-US" sz="1867">
                <a:latin typeface="Segoe UI Light" panose="020B0502040204020203" pitchFamily="34" charset="0"/>
                <a:cs typeface="Segoe UI Light" panose="020B0502040204020203" pitchFamily="34" charset="0"/>
              </a:rPr>
              <a:t>.</a:t>
            </a:r>
          </a:p>
          <a:p>
            <a:r>
              <a:rPr lang="en-US" sz="2400">
                <a:latin typeface="Segoe UI Light" panose="020B0502040204020203" pitchFamily="34" charset="0"/>
                <a:cs typeface="Segoe UI Light" panose="020B0502040204020203" pitchFamily="34" charset="0"/>
              </a:rPr>
              <a:t>Size – Define a combination of CPU, RAM, and Disk</a:t>
            </a:r>
          </a:p>
          <a:p>
            <a:pPr marL="990575" lvl="1" indent="-380990" fontAlgn="ctr">
              <a:buFont typeface="Arial" panose="020B0604020202020204" pitchFamily="34" charset="0"/>
              <a:buChar char="•"/>
            </a:pPr>
            <a:r>
              <a:rPr lang="en-US" sz="1867">
                <a:latin typeface="Segoe UI Light" panose="020B0502040204020203" pitchFamily="34" charset="0"/>
                <a:cs typeface="Segoe UI Light" panose="020B0502040204020203" pitchFamily="34" charset="0"/>
              </a:rPr>
              <a:t>Example size: A2 - 2 CPU, 3.50 GB RAM, 135.00 GB Disk</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4697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 </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6/12/2018 9:54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05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3"/>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4"/>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dirty="0">
              <a:latin typeface="Segoe UI Light" pitchFamily="34" charset="0"/>
            </a:endParaRPr>
          </a:p>
          <a:p>
            <a:r>
              <a:rPr lang="en-US" sz="900" dirty="0">
                <a:latin typeface="Segoe UI Light" pitchFamily="34" charset="0"/>
              </a:rPr>
              <a:t>B-series: </a:t>
            </a: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6/12/2018 9:54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01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3"/>
              </a:rPr>
              <a:t>Batch</a:t>
            </a:r>
            <a:r>
              <a:rPr lang="en-US" sz="900" dirty="0"/>
              <a:t>, </a:t>
            </a:r>
            <a:r>
              <a:rPr lang="en-US" sz="900" dirty="0">
                <a:hlinkClick r:id="rId4"/>
              </a:rPr>
              <a:t>Batch AI</a:t>
            </a:r>
            <a:r>
              <a:rPr lang="en-US" sz="900" dirty="0"/>
              <a:t>, and the </a:t>
            </a:r>
            <a:r>
              <a:rPr lang="en-US" sz="900" dirty="0">
                <a:hlinkClick r:id="rId5"/>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6"/>
              </a:rPr>
              <a:t>https</a:t>
            </a:r>
            <a:r>
              <a:rPr lang="en-US" sz="900" dirty="0">
                <a:hlinkClick r:id="rId6"/>
              </a:rPr>
              <a:t>://azure.microsoft.com/</a:t>
            </a:r>
            <a:r>
              <a:rPr lang="en-US" sz="900" dirty="0" err="1">
                <a:hlinkClick r:id="rId6"/>
              </a:rPr>
              <a:t>en</a:t>
            </a:r>
            <a:r>
              <a:rPr lang="en-US" sz="900" dirty="0">
                <a:hlinkClick r:id="rId6"/>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endParaRPr lang="en-US" sz="9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7"/>
              </a:rPr>
              <a:t>https://azure.microsoft.com/en-us/blog/azure-m-series-vms-are-now-sap-hana-certified/</a:t>
            </a:r>
            <a:r>
              <a:rPr lang="en-US" sz="900" dirty="0"/>
              <a:t> </a:t>
            </a:r>
          </a:p>
          <a:p>
            <a:endParaRPr lang="en-US" sz="900" dirty="0">
              <a:latin typeface="Segoe UI Light" pitchFamily="34" charset="0"/>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8"/>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6/12/2018 9:54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73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short, Azure Batch enables developers to </a:t>
            </a:r>
            <a:r>
              <a:rPr lang="en-US" sz="1200" b="1" kern="1200" dirty="0">
                <a:solidFill>
                  <a:schemeClr val="tx1"/>
                </a:solidFill>
                <a:effectLst/>
                <a:latin typeface="+mn-lt"/>
                <a:ea typeface="+mn-ea"/>
                <a:cs typeface="+mn-cs"/>
              </a:rPr>
              <a:t>write new</a:t>
            </a:r>
            <a:r>
              <a:rPr lang="en-US" sz="1200" kern="1200" dirty="0">
                <a:solidFill>
                  <a:schemeClr val="tx1"/>
                </a:solidFill>
                <a:effectLst/>
                <a:latin typeface="+mn-lt"/>
                <a:ea typeface="+mn-ea"/>
                <a:cs typeface="+mn-cs"/>
              </a:rPr>
              <a:t> Big Compute/HPC applications easily, while </a:t>
            </a:r>
            <a:r>
              <a:rPr lang="en-US" sz="1200" kern="1200" dirty="0" err="1">
                <a:solidFill>
                  <a:schemeClr val="tx1"/>
                </a:solidFill>
                <a:effectLst/>
                <a:latin typeface="+mn-lt"/>
                <a:ea typeface="+mn-ea"/>
                <a:cs typeface="+mn-cs"/>
              </a:rPr>
              <a:t>CycleCloud</a:t>
            </a:r>
            <a:r>
              <a:rPr lang="en-US" sz="1200" kern="1200" dirty="0">
                <a:solidFill>
                  <a:schemeClr val="tx1"/>
                </a:solidFill>
                <a:effectLst/>
                <a:latin typeface="+mn-lt"/>
                <a:ea typeface="+mn-ea"/>
                <a:cs typeface="+mn-cs"/>
              </a:rPr>
              <a:t> helps IT/</a:t>
            </a:r>
            <a:r>
              <a:rPr lang="en-US" sz="1200" kern="1200" dirty="0" err="1">
                <a:solidFill>
                  <a:schemeClr val="tx1"/>
                </a:solidFill>
                <a:effectLst/>
                <a:latin typeface="+mn-lt"/>
                <a:ea typeface="+mn-ea"/>
                <a:cs typeface="+mn-cs"/>
              </a:rPr>
              <a:t>LoBs</a:t>
            </a:r>
            <a:r>
              <a:rPr lang="en-US" sz="1200" kern="1200" dirty="0">
                <a:solidFill>
                  <a:schemeClr val="tx1"/>
                </a:solidFill>
                <a:effectLst/>
                <a:latin typeface="+mn-lt"/>
                <a:ea typeface="+mn-ea"/>
                <a:cs typeface="+mn-cs"/>
              </a:rPr>
              <a:t> move </a:t>
            </a:r>
            <a:r>
              <a:rPr lang="en-US" sz="1200" b="1" kern="1200" dirty="0">
                <a:solidFill>
                  <a:schemeClr val="tx1"/>
                </a:solidFill>
                <a:effectLst/>
                <a:latin typeface="+mn-lt"/>
                <a:ea typeface="+mn-ea"/>
                <a:cs typeface="+mn-cs"/>
              </a:rPr>
              <a:t>existing</a:t>
            </a:r>
            <a:r>
              <a:rPr lang="en-US" sz="1200" kern="1200" dirty="0">
                <a:solidFill>
                  <a:schemeClr val="tx1"/>
                </a:solidFill>
                <a:effectLst/>
                <a:latin typeface="+mn-lt"/>
                <a:ea typeface="+mn-ea"/>
                <a:cs typeface="+mn-cs"/>
              </a:rPr>
              <a:t> HPC applications to hybrid or Azure-only architectures with policy and cost control, without rewriting them. I’ve attached two slides that we’ve used in various presentations to help clarify the difference with more details. Let me know if I can help clarify anything 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&gt; Also, they should be selling Cycle now, right?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YES! We have a current target of April for an official Microsoft release binary, with a SKU in early May.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&gt;Finally, should I call out </a:t>
            </a:r>
            <a:r>
              <a:rPr lang="en-US" sz="1200" kern="1200" dirty="0" err="1">
                <a:solidFill>
                  <a:schemeClr val="tx1"/>
                </a:solidFill>
                <a:effectLst/>
                <a:latin typeface="+mn-lt"/>
                <a:ea typeface="+mn-ea"/>
                <a:cs typeface="+mn-cs"/>
              </a:rPr>
              <a:t>Avere</a:t>
            </a:r>
            <a:r>
              <a:rPr lang="en-US" sz="1200" kern="1200" dirty="0">
                <a:solidFill>
                  <a:schemeClr val="tx1"/>
                </a:solidFill>
                <a:effectLst/>
                <a:latin typeface="+mn-lt"/>
                <a:ea typeface="+mn-ea"/>
                <a:cs typeface="+mn-cs"/>
              </a:rPr>
              <a:t> here and how that is going to integrate beautifully?</a:t>
            </a:r>
          </a:p>
          <a:p>
            <a:r>
              <a:rPr lang="en-US" sz="1200" kern="1200" dirty="0">
                <a:solidFill>
                  <a:schemeClr val="tx1"/>
                </a:solidFill>
                <a:effectLst/>
                <a:latin typeface="+mn-lt"/>
                <a:ea typeface="+mn-ea"/>
                <a:cs typeface="+mn-cs"/>
              </a:rPr>
              <a:t>Yes, </a:t>
            </a:r>
            <a:r>
              <a:rPr lang="en-US" sz="1200" kern="1200" dirty="0" err="1">
                <a:solidFill>
                  <a:schemeClr val="tx1"/>
                </a:solidFill>
                <a:effectLst/>
                <a:latin typeface="+mn-lt"/>
                <a:ea typeface="+mn-ea"/>
                <a:cs typeface="+mn-cs"/>
              </a:rPr>
              <a:t>Avere</a:t>
            </a:r>
            <a:r>
              <a:rPr lang="en-US" sz="1200" kern="1200" dirty="0">
                <a:solidFill>
                  <a:schemeClr val="tx1"/>
                </a:solidFill>
                <a:effectLst/>
                <a:latin typeface="+mn-lt"/>
                <a:ea typeface="+mn-ea"/>
                <a:cs typeface="+mn-cs"/>
              </a:rPr>
              <a:t> helps enable certain hybrid data access scenarios (Cycle has several mutual customers with </a:t>
            </a:r>
            <a:r>
              <a:rPr lang="en-US" sz="1200" kern="1200" dirty="0" err="1">
                <a:solidFill>
                  <a:schemeClr val="tx1"/>
                </a:solidFill>
                <a:effectLst/>
                <a:latin typeface="+mn-lt"/>
                <a:ea typeface="+mn-ea"/>
                <a:cs typeface="+mn-cs"/>
              </a:rPr>
              <a:t>Avere</a:t>
            </a:r>
            <a:r>
              <a:rPr lang="en-US" sz="1200" kern="1200" dirty="0">
                <a:solidFill>
                  <a:schemeClr val="tx1"/>
                </a:solidFill>
                <a:effectLst/>
                <a:latin typeface="+mn-lt"/>
                <a:ea typeface="+mn-ea"/>
                <a:cs typeface="+mn-cs"/>
              </a:rPr>
              <a:t>), and it will power a fast, cost-effective NFS mount to Azure Blob Storage for the many Batch &amp; </a:t>
            </a:r>
            <a:r>
              <a:rPr lang="en-US" sz="1200" kern="1200" dirty="0" err="1">
                <a:solidFill>
                  <a:schemeClr val="tx1"/>
                </a:solidFill>
                <a:effectLst/>
                <a:latin typeface="+mn-lt"/>
                <a:ea typeface="+mn-ea"/>
                <a:cs typeface="+mn-cs"/>
              </a:rPr>
              <a:t>CycleCloud</a:t>
            </a:r>
            <a:r>
              <a:rPr lang="en-US" sz="1200" kern="1200" dirty="0">
                <a:solidFill>
                  <a:schemeClr val="tx1"/>
                </a:solidFill>
                <a:effectLst/>
                <a:latin typeface="+mn-lt"/>
                <a:ea typeface="+mn-ea"/>
                <a:cs typeface="+mn-cs"/>
              </a:rPr>
              <a:t> Big Compute workloads, that need scalable filesystem access. </a:t>
            </a:r>
          </a:p>
          <a:p>
            <a:pPr marL="349415" indent="-349415" defTabSz="950189" fontAlgn="base">
              <a:lnSpc>
                <a:spcPct val="90000"/>
              </a:lnSpc>
              <a:spcBef>
                <a:spcPct val="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endParaRPr lang="en-US" dirty="0">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Minimal learning curve for existing virtualization pros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Run most Windows or Linux-based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Easiest target for migrating to the cloud</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Flexible instance sizes—use the best fit for your workload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Advanced networking and storage capabilities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Per second billing with pay-as-you-go billing (or RI)</a:t>
            </a:r>
            <a:endParaRPr lang="en-US">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 Scale Sets: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All of the power and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Designed for high-end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Automatically scale up (or down) to 1000 instances </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Availability Sets:</a:t>
            </a:r>
          </a:p>
          <a:p>
            <a:pPr marL="174708" indent="-174708">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Disks: </a:t>
            </a:r>
            <a:r>
              <a:rPr lang="en-US"/>
              <a:t>Persistent, secured disk storage for Azure Virtual Machines</a:t>
            </a:r>
          </a:p>
          <a:p>
            <a:pPr marL="640594" lvl="1" indent="-174708">
              <a:buFont typeface="Arial" panose="020B0604020202020204" pitchFamily="34" charset="0"/>
              <a:buChar char="•"/>
            </a:pPr>
            <a:r>
              <a:rPr lang="en-US"/>
              <a:t>Simple scaling on demand lets you create thousands of disks simultaneously in minutes</a:t>
            </a:r>
          </a:p>
          <a:p>
            <a:pPr marL="640594" lvl="1" indent="-174708">
              <a:buFont typeface="Arial" panose="020B0604020202020204" pitchFamily="34" charset="0"/>
              <a:buChar char="•"/>
            </a:pPr>
            <a:r>
              <a:rPr lang="en-US"/>
              <a:t>Industry-leading durability and availability simultaneously replicates your data to three different replicas.</a:t>
            </a:r>
          </a:p>
          <a:p>
            <a:pPr marL="640594" lvl="1" indent="-174708">
              <a:buFont typeface="Arial" panose="020B0604020202020204" pitchFamily="34" charset="0"/>
              <a:buChar char="•"/>
            </a:pPr>
            <a:r>
              <a:rPr lang="en-US"/>
              <a:t>Offers you more security with granular access control</a:t>
            </a:r>
          </a:p>
          <a:p>
            <a:pPr marL="640594" lvl="1" indent="-174708">
              <a:buFont typeface="Arial" panose="020B0604020202020204" pitchFamily="34" charset="0"/>
              <a:buChar char="•"/>
            </a:pPr>
            <a:r>
              <a:rPr lang="en-US"/>
              <a:t>Lets you easily migrate in minutes</a:t>
            </a:r>
          </a:p>
          <a:p>
            <a:pPr marL="640594" lvl="1" indent="-174708">
              <a:buFont typeface="Arial" panose="020B0604020202020204" pitchFamily="34" charset="0"/>
              <a:buChar char="•"/>
            </a:pPr>
            <a:r>
              <a:rPr lang="en-US"/>
              <a:t>Multiple storage options available</a:t>
            </a:r>
          </a:p>
          <a:p>
            <a:pPr marL="640594" lvl="1" indent="-174708">
              <a:buFont typeface="Arial" panose="020B0604020202020204" pitchFamily="34" charset="0"/>
              <a:buChar char="•"/>
            </a:pPr>
            <a:endParaRPr lang="en-US"/>
          </a:p>
          <a:p>
            <a:pPr defTabSz="950189"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653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 series - https://buildazure.com/2017/09/11/more-affordable-azure-vms-with-burstable-b-series/ </a:t>
            </a:r>
          </a:p>
          <a:p>
            <a:endParaRPr lang="en-US" dirty="0"/>
          </a:p>
          <a:p>
            <a:r>
              <a:rPr lang="en-US" dirty="0"/>
              <a:t>Determine Cores, RAM, ACUs, Disks, NICs, Network Speed, Temporary Storage, SSD support</a:t>
            </a:r>
          </a:p>
          <a:p>
            <a:r>
              <a:rPr lang="en-US" dirty="0"/>
              <a:t>High level categories:</a:t>
            </a:r>
          </a:p>
          <a:p>
            <a:endParaRPr lang="en-US" dirty="0"/>
          </a:p>
          <a:p>
            <a:r>
              <a:rPr lang="en-US" dirty="0" err="1"/>
              <a:t>Acu</a:t>
            </a:r>
            <a:r>
              <a:rPr lang="en-US" dirty="0"/>
              <a:t> helps normalize </a:t>
            </a:r>
            <a:r>
              <a:rPr lang="en-US" dirty="0" err="1"/>
              <a:t>cpu</a:t>
            </a:r>
            <a:r>
              <a:rPr lang="en-US" dirty="0"/>
              <a:t> perf.. </a:t>
            </a:r>
            <a:r>
              <a:rPr lang="en-US" dirty="0" err="1"/>
              <a:t>D&amp;f</a:t>
            </a:r>
            <a:r>
              <a:rPr lang="en-US" dirty="0"/>
              <a:t> have same </a:t>
            </a:r>
            <a:r>
              <a:rPr lang="en-US" dirty="0" err="1"/>
              <a:t>acu</a:t>
            </a:r>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37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899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solidFill>
                  <a:srgbClr val="FF0000"/>
                </a:solidFill>
              </a:rPr>
              <a:t>Not all Azure Cores are created equal</a:t>
            </a:r>
          </a:p>
          <a:p>
            <a:pPr lvl="1"/>
            <a:r>
              <a:rPr lang="en-US" b="1" dirty="0">
                <a:solidFill>
                  <a:srgbClr val="FF0000"/>
                </a:solidFill>
              </a:rPr>
              <a:t>A1 Core !=  F1 Core</a:t>
            </a:r>
          </a:p>
          <a:p>
            <a:r>
              <a:rPr lang="en-US" dirty="0"/>
              <a:t>Compare compute (CPU) performance across SKUs.</a:t>
            </a:r>
          </a:p>
          <a:p>
            <a:r>
              <a:rPr lang="en-US" dirty="0">
                <a:hlinkClick r:id="rId3"/>
              </a:rPr>
              <a:t>https://docs.microsoft.com/en-us/azure/virtual-machines/windows/acu</a:t>
            </a:r>
            <a:endParaRPr lang="en-US" dirty="0"/>
          </a:p>
          <a:p>
            <a:endParaRPr lang="en-US" dirty="0"/>
          </a:p>
          <a:p>
            <a:r>
              <a:rPr lang="en-US" sz="1200" b="0" i="0" kern="1200" dirty="0">
                <a:solidFill>
                  <a:schemeClr val="tx1"/>
                </a:solidFill>
                <a:effectLst/>
                <a:latin typeface="+mn-lt"/>
                <a:ea typeface="+mn-ea"/>
                <a:cs typeface="+mn-cs"/>
              </a:rPr>
              <a:t>Azure Compute Unit (ACU) to provide a way of comparing compute (CPU) performance across Azure SKUs. This will help you easily identify which SKU is most likely to satisfy your performance needs. ACU is currently standardized on a Small (Standard_A1) VM being 100 and all other SKUs then represent approximately how much faster that SKU can run a standard benchmark.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ACUs marked with a * use Intel® Turbo technology to increase CPU frequency and provide a performance boost. The amount of the boost can vary based on the VM size, workload, and other workloads running on the same host.</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**Hyper-threaded.</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703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752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Flexibility at multiple levels -</a:t>
            </a:r>
          </a:p>
          <a:p>
            <a:r>
              <a:rPr lang="en-US"/>
              <a:t>Access level – hot storage or cold storage</a:t>
            </a:r>
          </a:p>
          <a:p>
            <a:r>
              <a:rPr lang="en-US"/>
              <a:t>Tier </a:t>
            </a:r>
          </a:p>
          <a:p>
            <a:r>
              <a:rPr lang="en-US"/>
              <a:t>Abstraction level – files, disks</a:t>
            </a:r>
          </a:p>
          <a:p>
            <a:r>
              <a:rPr lang="en-US"/>
              <a:t>Disk level – spindle, SSD, managed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Redundancy level – LRS, ZRS, GRS, RAGRS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482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https://docs.microsoft.com/en-us/azure/storage/storage-premium-storage#scalability-and-performance-targets</a:t>
            </a:r>
            <a:endParaRPr lang="en-US" sz="1200" dirty="0"/>
          </a:p>
          <a:p>
            <a:endParaRPr lang="en-US" dirty="0"/>
          </a:p>
          <a:p>
            <a:endParaRPr lang="en-US" dirty="0"/>
          </a:p>
          <a:p>
            <a:r>
              <a:rPr lang="en-US" dirty="0"/>
              <a:t>The temporary disk is labeled as the D: drive by default and it used for storing pagefile.sys</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99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Managed disk - https://docs.microsoft.com/en-us/azure/virtual-machines/windows/managed-disks-overview </a:t>
            </a:r>
          </a:p>
          <a:p>
            <a:r>
              <a:rPr lang="en-US" dirty="0"/>
              <a:t>https://docs.microsoft.com/en-us/azure/storage/common/storage-premium-storage</a:t>
            </a:r>
          </a:p>
          <a:p>
            <a:pPr rtl="0">
              <a:buFont typeface="Arial" panose="020B0604020202020204" pitchFamily="34" charset="0"/>
              <a:buChar char="•"/>
            </a:pPr>
            <a:r>
              <a:rPr lang="en-US" b="1" dirty="0"/>
              <a:t>Unmanaged disks</a:t>
            </a:r>
            <a:endParaRPr lang="en-US" dirty="0"/>
          </a:p>
          <a:p>
            <a:pPr rtl="0">
              <a:buFont typeface="Arial" panose="020B0604020202020204" pitchFamily="34" charset="0"/>
              <a:buChar char="•"/>
            </a:pPr>
            <a:r>
              <a:rPr lang="en-US" dirty="0"/>
              <a:t>The original method is to use unmanaged disks. In an unmanaged disk, you manage the storage accounts that you use to store the virtual hard disk (VHD) files that correspond to your VM disks. VHD files are stored as page blobs in Azure storage accounts. </a:t>
            </a:r>
          </a:p>
          <a:p>
            <a:pPr rtl="0">
              <a:buFont typeface="Arial" panose="020B0604020202020204" pitchFamily="34" charset="0"/>
              <a:buChar char="•"/>
            </a:pPr>
            <a:r>
              <a:rPr lang="en-US" b="1" dirty="0"/>
              <a:t>Managed disks</a:t>
            </a:r>
            <a:endParaRPr lang="en-US" dirty="0"/>
          </a:p>
          <a:p>
            <a:pPr rtl="0">
              <a:buFont typeface="Arial" panose="020B0604020202020204" pitchFamily="34" charset="0"/>
              <a:buChar char="•"/>
            </a:pPr>
            <a:r>
              <a:rPr lang="en-US" dirty="0"/>
              <a:t>When you choose </a:t>
            </a:r>
            <a:r>
              <a:rPr lang="en-US" dirty="0">
                <a:hlinkClick r:id="rId3"/>
              </a:rPr>
              <a:t>Azure Managed Disks</a:t>
            </a:r>
            <a:r>
              <a:rPr lang="en-US" dirty="0"/>
              <a:t>, Azure manages the storage accounts that you use for your VM disks. You specify the disk type (Premium or Standard) and the size of the disk that you need. Azure creates and manages the disk for you. You don't have to worry about placing the disks in multiple storage accounts to ensure that you stay within scalability limits for your storage accounts. Azure handles that for you.</a:t>
            </a:r>
          </a:p>
          <a:p>
            <a:endParaRPr lang="en-US" dirty="0"/>
          </a:p>
          <a:p>
            <a:r>
              <a:rPr lang="en-US" dirty="0"/>
              <a:t>Throughput and IOPS are lower for smaller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236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https://docs.microsoft.com/en-us/azure/architecture/reference-architectures/virtual-machines-linux/single-vm</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956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5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a:latin typeface="Segoe UI Light" pitchFamily="34" charset="0"/>
              </a:rPr>
              <a:t>Comprehensive set of native business continuity solutions</a:t>
            </a:r>
          </a:p>
          <a:p>
            <a:pPr lvl="0"/>
            <a:endParaRPr lang="en-US" sz="900">
              <a:latin typeface="Segoe UI Light" pitchFamily="34" charset="0"/>
            </a:endParaRPr>
          </a:p>
          <a:p>
            <a:pPr lvl="0"/>
            <a:r>
              <a:rPr lang="en-US" sz="900">
                <a:latin typeface="Segoe UI Light" pitchFamily="34" charset="0"/>
              </a:rPr>
              <a:t>industry’s only single VM SLA.  </a:t>
            </a:r>
          </a:p>
          <a:p>
            <a:pPr lvl="1"/>
            <a:r>
              <a:rPr lang="en-US" sz="900">
                <a:latin typeface="Segoe UI Light" pitchFamily="34" charset="0"/>
              </a:rPr>
              <a:t>99.9% SLA guarantee on Single Instance Virtual Machines which are backed by Premium Storage</a:t>
            </a:r>
          </a:p>
          <a:p>
            <a:pPr lvl="1"/>
            <a:r>
              <a:rPr lang="en-US" sz="900">
                <a:latin typeface="Segoe UI Light" pitchFamily="34" charset="0"/>
              </a:rPr>
              <a:t>High availability across datacenters</a:t>
            </a:r>
          </a:p>
          <a:p>
            <a:pPr lvl="0"/>
            <a:endParaRPr lang="en-US" sz="900">
              <a:latin typeface="Segoe UI Light" pitchFamily="34" charset="0"/>
            </a:endParaRPr>
          </a:p>
          <a:p>
            <a:pPr lvl="0"/>
            <a:r>
              <a:rPr lang="en-US" sz="900" b="1">
                <a:latin typeface="Segoe UI Light" pitchFamily="34" charset="0"/>
              </a:rPr>
              <a:t>Availability zones </a:t>
            </a:r>
            <a:r>
              <a:rPr lang="en-US" sz="900">
                <a:latin typeface="Segoe UI Light" pitchFamily="34" charset="0"/>
              </a:rPr>
              <a:t>– protect against loss of entire datacenters, 99.99% SLA at GA</a:t>
            </a:r>
          </a:p>
          <a:p>
            <a:pPr lvl="1"/>
            <a:r>
              <a:rPr lang="en-US" sz="900">
                <a:latin typeface="Segoe UI Light" pitchFamily="34" charset="0"/>
              </a:rPr>
              <a:t>Combination – higher than any other vendor</a:t>
            </a:r>
          </a:p>
          <a:p>
            <a:pPr lvl="1"/>
            <a:endParaRPr lang="en-US" sz="900">
              <a:latin typeface="Segoe UI Light" pitchFamily="34" charset="0"/>
            </a:endParaRPr>
          </a:p>
          <a:p>
            <a:pPr lvl="0"/>
            <a:r>
              <a:rPr lang="en-US" sz="900">
                <a:latin typeface="Segoe UI Light" pitchFamily="34" charset="0"/>
              </a:rPr>
              <a:t>Disaster recovery and backup solutions</a:t>
            </a:r>
          </a:p>
          <a:p>
            <a:pPr marL="174708" indent="-174708">
              <a:buFont typeface="Arial" panose="020B0604020202020204" pitchFamily="34" charset="0"/>
              <a:buChar char="•"/>
            </a:pPr>
            <a:r>
              <a:rPr lang="en-US" sz="900">
                <a:latin typeface="Segoe UI Light" pitchFamily="34" charset="0"/>
              </a:rPr>
              <a:t>DR via Azure Site Recovery provides orchestrated failover.</a:t>
            </a:r>
          </a:p>
          <a:p>
            <a:pPr lvl="0"/>
            <a:endParaRPr lang="en-US" sz="900">
              <a:latin typeface="Segoe UI Light" pitchFamily="34" charset="0"/>
            </a:endParaRPr>
          </a:p>
          <a:p>
            <a:r>
              <a:rPr lang="en-US" sz="900" b="1">
                <a:latin typeface="Segoe UI Light" pitchFamily="34" charset="0"/>
              </a:rPr>
              <a:t>Only Azure provides this comprehensive level of service</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909584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133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458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215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786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109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Place resources in separate update domains – it is automatic</a:t>
            </a:r>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868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94150" y="685800"/>
            <a:ext cx="2384425" cy="1789113"/>
          </a:xfrm>
        </p:spPr>
      </p:sp>
      <p:sp>
        <p:nvSpPr>
          <p:cNvPr id="3" name="Notes Placeholder 2"/>
          <p:cNvSpPr>
            <a:spLocks noGrp="1"/>
          </p:cNvSpPr>
          <p:nvPr>
            <p:ph type="body" idx="1"/>
          </p:nvPr>
        </p:nvSpPr>
        <p:spPr/>
        <p:txBody>
          <a:bodyPr/>
          <a:lstStyle/>
          <a:p>
            <a:pPr marL="0" marR="0" indent="0" algn="l" defTabSz="713295" rtl="0" eaLnBrk="1" fontAlgn="auto" latinLnBrk="0" hangingPunct="1">
              <a:lnSpc>
                <a:spcPct val="90000"/>
              </a:lnSpc>
              <a:spcBef>
                <a:spcPts val="0"/>
              </a:spcBef>
              <a:spcAft>
                <a:spcPts val="260"/>
              </a:spcAft>
              <a:buClrTx/>
              <a:buSzTx/>
              <a:buFontTx/>
              <a:buNone/>
              <a:tabLst/>
              <a:defRPr/>
            </a:pPr>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041526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4938" y="685800"/>
            <a:ext cx="2335212" cy="1751013"/>
          </a:xfrm>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 2013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br>
            <a:r>
              <a:rPr kumimoji="0" lang="en-US" sz="400" b="0" i="0" u="none" strike="noStrike" kern="0" cap="none" spc="0" normalizeH="0" baseline="0" noProof="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2364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latin typeface="Segoe UI" pitchFamily="34" charset="0"/>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6/12/2018 9:54 AM</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latin typeface="Segoe UI" panose="020B0502040204020203" pitchFamily="34" charset="0"/>
                <a:ea typeface="MS PGothic" panose="020B0600070205080204" pitchFamily="34" charset="-128"/>
              </a:rPr>
              <a:pPr defTabSz="914400">
                <a:defRPr/>
              </a:pPr>
              <a:t>47</a:t>
            </a:fld>
            <a:endParaRPr lang="en-US" altLang="en-US" sz="1800" kern="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3416882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TechReady 23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4E7DB0-0DD3-4EE3-9DF8-94AC5CA393B7}" type="datetime8">
              <a:rPr lang="en-US" smtClean="0">
                <a:solidFill>
                  <a:prstClr val="black"/>
                </a:solidFill>
              </a:rPr>
              <a:pPr/>
              <a:t>6/12/2018 9:54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334312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6/12/2018 9:54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329059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2252"/>
          </a:xfrm>
        </p:spPr>
        <p:txBody>
          <a:bodyPr/>
          <a:lstStyle/>
          <a:p>
            <a:r>
              <a:rPr lang="en-US" dirty="0"/>
              <a:t>We have recently introduced a number of enhancements to our Azure VMSS. As you may already know, with</a:t>
            </a:r>
            <a:r>
              <a:rPr lang="en-US" b="0" i="0" u="none" strike="noStrike" kern="1200" dirty="0">
                <a:effectLst/>
                <a:latin typeface="+mn-lt"/>
                <a:ea typeface="+mn-ea"/>
                <a:cs typeface="+mn-cs"/>
              </a:rPr>
              <a:t> VM Scale Sets, you can confidently deploy hundreds of identical virtual machines in minutes. With easy updates at scale, focus more on what matters—your application—and less on the infrastructure. Virtual Machine Scale Sets are elastic and designed to support your scale-out </a:t>
            </a:r>
            <a:r>
              <a:rPr lang="en-US" dirty="0"/>
              <a:t>applications </a:t>
            </a:r>
            <a:r>
              <a:rPr lang="en-US" b="0" i="0" u="none" strike="noStrike" kern="1200" dirty="0">
                <a:effectLst/>
                <a:latin typeface="+mn-lt"/>
                <a:ea typeface="+mn-ea"/>
                <a:cs typeface="+mn-cs"/>
              </a:rPr>
              <a:t>—including stateless web front ends, container orchestration, and microservices clusters. </a:t>
            </a:r>
            <a:r>
              <a:rPr lang="en-US" b="0" i="0" u="none" strike="noStrike" kern="1200" dirty="0">
                <a:effectLst/>
                <a:latin typeface="+mn-lt"/>
                <a:ea typeface="+mn-ea"/>
                <a:cs typeface="+mn-cs"/>
                <a:hlinkClick r:id="rId3"/>
              </a:rPr>
              <a:t>Azure Container Service</a:t>
            </a:r>
            <a:r>
              <a:rPr lang="en-US" b="0" i="0" u="none" strike="noStrike" kern="1200" dirty="0">
                <a:effectLst/>
                <a:latin typeface="+mn-lt"/>
                <a:ea typeface="+mn-ea"/>
                <a:cs typeface="+mn-cs"/>
              </a:rPr>
              <a:t> and </a:t>
            </a:r>
            <a:r>
              <a:rPr lang="en-US" b="0" i="0" u="none" strike="noStrike" kern="1200" dirty="0">
                <a:effectLst/>
                <a:latin typeface="+mn-lt"/>
                <a:ea typeface="+mn-ea"/>
                <a:cs typeface="+mn-cs"/>
                <a:hlinkClick r:id="rId4"/>
              </a:rPr>
              <a:t>Azure Service Fabric</a:t>
            </a:r>
            <a:r>
              <a:rPr lang="en-US" b="0" i="0" u="none" strike="noStrike" kern="1200" dirty="0">
                <a:effectLst/>
                <a:latin typeface="+mn-lt"/>
                <a:ea typeface="+mn-ea"/>
                <a:cs typeface="+mn-cs"/>
              </a:rPr>
              <a:t> run on Virtual Machine Scale Sets.</a:t>
            </a:r>
            <a:r>
              <a:rPr lang="en-US" dirty="0">
                <a:cs typeface="Calibri"/>
              </a:rPr>
              <a:t> </a:t>
            </a:r>
            <a:endParaRPr lang="en-US" b="0" i="0" u="none" strike="noStrike" kern="1200" dirty="0">
              <a:effectLst/>
              <a:latin typeface="+mn-lt"/>
              <a:ea typeface="+mn-ea"/>
              <a:cs typeface="+mn-cs"/>
            </a:endParaRPr>
          </a:p>
          <a:p>
            <a:endParaRPr lang="en-US" b="0" i="0" u="none" strike="noStrike" kern="1200" dirty="0">
              <a:latin typeface="+mn-lt"/>
              <a:cs typeface="Calibri"/>
            </a:endParaRPr>
          </a:p>
          <a:p>
            <a:r>
              <a:rPr lang="en-US" dirty="0">
                <a:cs typeface="Calibri"/>
              </a:rPr>
              <a:t>We continue to add capabilities to increase the value we provide to our development community making it easier for you to develop applications on Azure. For example, now VMSS support </a:t>
            </a:r>
            <a:r>
              <a:rPr lang="en-US" dirty="0"/>
              <a:t>Auto-OS image update</a:t>
            </a:r>
            <a:r>
              <a:rPr lang="en-US" dirty="0">
                <a:cs typeface="Calibri"/>
              </a:rPr>
              <a:t> </a:t>
            </a:r>
            <a:r>
              <a:rPr lang="en-US" dirty="0">
                <a:hlinkClick r:id="rId5"/>
              </a:rPr>
              <a:t>https://azure.microsoft.com/en-us/updates/auto-os-upgrades/</a:t>
            </a:r>
            <a:r>
              <a:rPr lang="en-US" dirty="0">
                <a:cs typeface="Calibri"/>
              </a:rPr>
              <a:t> for guest images, you do not have to worry about the scaling capabilities of your apps once they are in production, with recent capabilities announced in March you have support for cross-zone deployment to improve your SLAs. </a:t>
            </a:r>
          </a:p>
          <a:p>
            <a:endParaRPr lang="en-US" dirty="0">
              <a:cs typeface="Calibri"/>
            </a:endParaRPr>
          </a:p>
          <a:p>
            <a:endParaRPr lang="en-US" dirty="0"/>
          </a:p>
          <a:p>
            <a:r>
              <a:rPr lang="en-US" b="0" i="0" u="none" strike="noStrike" kern="1200" dirty="0">
                <a:effectLst/>
                <a:latin typeface="+mn-lt"/>
                <a:ea typeface="+mn-ea"/>
                <a:cs typeface="+mn-cs"/>
              </a:rPr>
              <a:t>Virtual Machine Scale Sets integrate with Azure networking resources such as </a:t>
            </a:r>
            <a:r>
              <a:rPr lang="en-US" b="0" i="0" u="none" strike="noStrike" kern="1200" dirty="0">
                <a:effectLst/>
                <a:latin typeface="+mn-lt"/>
                <a:ea typeface="+mn-ea"/>
                <a:cs typeface="+mn-cs"/>
                <a:hlinkClick r:id="rId6"/>
              </a:rPr>
              <a:t>Azure Load Balancer</a:t>
            </a:r>
            <a:r>
              <a:rPr lang="en-US" b="0" i="0" u="none" strike="noStrike" kern="1200" dirty="0">
                <a:effectLst/>
                <a:latin typeface="+mn-lt"/>
                <a:ea typeface="+mn-ea"/>
                <a:cs typeface="+mn-cs"/>
              </a:rPr>
              <a:t> and </a:t>
            </a:r>
            <a:r>
              <a:rPr lang="en-US" b="0" i="0" u="none" strike="noStrike" kern="1200" dirty="0">
                <a:effectLst/>
                <a:latin typeface="+mn-lt"/>
                <a:ea typeface="+mn-ea"/>
                <a:cs typeface="+mn-cs"/>
                <a:hlinkClick r:id="rId7"/>
              </a:rPr>
              <a:t>Application Gateway</a:t>
            </a:r>
            <a:r>
              <a:rPr lang="en-US" b="0" i="0" u="none" strike="noStrike" kern="1200" dirty="0">
                <a:effectLst/>
                <a:latin typeface="+mn-lt"/>
                <a:ea typeface="+mn-ea"/>
                <a:cs typeface="+mn-cs"/>
              </a:rPr>
              <a:t>. Easily spread your workloads across the virtual machines in your Virtual Machine Scale Set, and configure network address translation (NAT) rules to connect to specific virtual machine instances for troubleshooting.</a:t>
            </a:r>
            <a:endParaRPr lang="en-US" b="0" i="0" u="none" strike="noStrike" kern="1200" dirty="0">
              <a:latin typeface="+mn-lt"/>
              <a:cs typeface="Calibri"/>
            </a:endParaRPr>
          </a:p>
          <a:p>
            <a:endParaRPr lang="en-US" b="0" i="0" u="none" strike="noStrike" kern="1200" dirty="0">
              <a:solidFill>
                <a:schemeClr val="tx1"/>
              </a:solidFill>
              <a:effectLst/>
              <a:latin typeface="+mn-lt"/>
              <a:ea typeface="+mn-ea"/>
              <a:cs typeface="+mn-cs"/>
            </a:endParaRPr>
          </a:p>
          <a:p>
            <a:r>
              <a:rPr lang="en-US" b="0" i="0" u="none" strike="noStrike" kern="1200" dirty="0" err="1">
                <a:effectLst/>
                <a:latin typeface="+mn-lt"/>
                <a:ea typeface="+mn-ea"/>
                <a:cs typeface="+mn-cs"/>
              </a:rPr>
              <a:t>Autoscale</a:t>
            </a:r>
            <a:r>
              <a:rPr lang="en-US" b="0" i="0" u="none" strike="noStrike" kern="1200" dirty="0">
                <a:effectLst/>
                <a:latin typeface="+mn-lt"/>
                <a:ea typeface="+mn-ea"/>
                <a:cs typeface="+mn-cs"/>
              </a:rPr>
              <a:t> allows you to have the right amount of resources running to handle the load on your application. It allows you to add resources to handle increases in load and also save money by removing resources that are sitting idle. You specify a minimum and maximum number of instances to run and add or remove VMs automatically based on a set of rules. Having a minimum makes sure your application is always running even under no load. Having a maximum limits your total possible hourly cost. You automatically scale between these two extremes using rules you create.</a:t>
            </a:r>
            <a:endParaRPr lang="en-US" dirty="0">
              <a:cs typeface="Calibri"/>
            </a:endParaRPr>
          </a:p>
          <a:p>
            <a:pPr>
              <a:buClr>
                <a:schemeClr val="tx1"/>
              </a:buClr>
              <a:defRPr/>
            </a:pPr>
            <a:endParaRPr lang="en-US" dirty="0">
              <a:cs typeface="Calibri"/>
            </a:endParaRPr>
          </a:p>
          <a:p>
            <a:pPr>
              <a:buClr>
                <a:schemeClr val="tx1"/>
              </a:buClr>
              <a:defRPr/>
            </a:pPr>
            <a:r>
              <a:rPr lang="en-US" dirty="0">
                <a:cs typeface="Calibri"/>
              </a:rPr>
              <a:t>Last but not least your users can now take advantage of support for low-priority VMs as they run the VMSS applications that you have developed.  </a:t>
            </a:r>
          </a:p>
          <a:p>
            <a:pPr>
              <a:spcBef>
                <a:spcPts val="1247"/>
              </a:spcBef>
              <a:buClr>
                <a:schemeClr val="tx1"/>
              </a:buClr>
              <a:defRPr/>
            </a:pPr>
            <a:endParaRPr lang="en-US" sz="3700" dirty="0">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rPr>
              <a:pPr marL="0" marR="0" lvl="0" indent="0" algn="r" defTabSz="93177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8384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286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6/12/2018 9:54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51</a:t>
            </a:fld>
            <a:endParaRPr lang="en-US" altLang="en-US">
              <a:solidFill>
                <a:prstClr val="black"/>
              </a:solidFill>
            </a:endParaRPr>
          </a:p>
        </p:txBody>
      </p:sp>
    </p:spTree>
    <p:extLst>
      <p:ext uri="{BB962C8B-B14F-4D97-AF65-F5344CB8AC3E}">
        <p14:creationId xmlns:p14="http://schemas.microsoft.com/office/powerpoint/2010/main" val="3348345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ltLang="en-US">
                <a:solidFill>
                  <a:prstClr val="black"/>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solidFill>
                  <a:prstClr val="black"/>
                </a:solidFill>
              </a:rPr>
              <a:pPr>
                <a:defRPr/>
              </a:pPr>
              <a:t>6/12/2018 9:54 AM</a:t>
            </a:fld>
            <a:endParaRPr lang="en-US" altLang="en-US">
              <a:solidFill>
                <a:prstClr val="black"/>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solidFill>
                  <a:prstClr val="black"/>
                </a:solidFill>
              </a:rPr>
              <a:pPr>
                <a:defRPr/>
              </a:pPr>
              <a:t>52</a:t>
            </a:fld>
            <a:endParaRPr lang="en-US" altLang="en-US">
              <a:solidFill>
                <a:prstClr val="black"/>
              </a:solidFill>
            </a:endParaRPr>
          </a:p>
        </p:txBody>
      </p:sp>
    </p:spTree>
    <p:extLst>
      <p:ext uri="{BB962C8B-B14F-4D97-AF65-F5344CB8AC3E}">
        <p14:creationId xmlns:p14="http://schemas.microsoft.com/office/powerpoint/2010/main" val="70308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4738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9908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477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 Service</a:t>
            </a:r>
            <a:r>
              <a:rPr lang="en-US" dirty="0"/>
              <a:t> is a fully managed platform that brings a rich set of capabilities to web, mobile and integration scenarios</a:t>
            </a:r>
            <a:endParaRPr lang="en-US" dirty="0">
              <a:effectLst/>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24342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93680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Basic</a:t>
            </a:r>
            <a:r>
              <a:rPr lang="en-US" b="1" baseline="0" dirty="0"/>
              <a:t> and Standard app service tiers support 99.90% SLA</a:t>
            </a:r>
          </a:p>
          <a:p>
            <a:r>
              <a:rPr lang="en-US" b="1" baseline="0" dirty="0"/>
              <a:t>Basic up to 10,000 devices per broadcast and scales to unlimited number of active devices</a:t>
            </a:r>
          </a:p>
          <a:p>
            <a:r>
              <a:rPr lang="en-US" b="1" baseline="0" dirty="0"/>
              <a:t>Standard and Premium Unlimited </a:t>
            </a:r>
          </a:p>
          <a:p>
            <a:endParaRPr lang="en-US" b="1" baseline="0" dirty="0"/>
          </a:p>
          <a:p>
            <a:r>
              <a:rPr lang="en-US" b="1" baseline="0" dirty="0"/>
              <a:t>FREEE/SHARED/BASIC/STD/PREM</a:t>
            </a:r>
            <a:endParaRPr lang="en-US" b="0" baseline="0" dirty="0"/>
          </a:p>
          <a:p>
            <a:r>
              <a:rPr lang="en-US" b="0" baseline="0" dirty="0"/>
              <a:t>Service plans for </a:t>
            </a:r>
            <a:r>
              <a:rPr lang="en-US" dirty="0"/>
              <a:t>production API, Mobile, and Web apps. </a:t>
            </a:r>
          </a:p>
          <a:p>
            <a:endParaRPr lang="en-US" dirty="0"/>
          </a:p>
          <a:p>
            <a:r>
              <a:rPr lang="en-US" dirty="0"/>
              <a:t>Windows Notification System is MS implementation</a:t>
            </a:r>
            <a:r>
              <a:rPr lang="en-US" baseline="0" dirty="0"/>
              <a:t> of a Push Notification System.</a:t>
            </a:r>
            <a:endParaRPr lang="en-US" dirty="0"/>
          </a:p>
          <a:p>
            <a:endParaRPr lang="en-US" b="1"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0353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063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966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9182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9:54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340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6"/>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303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280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3869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22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82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272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765579" y="2291365"/>
            <a:ext cx="7687337"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6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3245" y="4678200"/>
            <a:ext cx="10430490" cy="1613779"/>
          </a:xfrm>
          <a:prstGeom prst="rect">
            <a:avLst/>
          </a:prstGeom>
          <a:noFill/>
        </p:spPr>
        <p:txBody>
          <a:bodyPr wrap="none" lIns="134464" tIns="107571" rIns="134464" bIns="107571" rtlCol="0" anchor="ctr">
            <a:spAutoFit/>
          </a:bodyPr>
          <a:lstStyle/>
          <a:p>
            <a:pPr algn="ctr">
              <a:lnSpc>
                <a:spcPct val="90000"/>
              </a:lnSpc>
              <a:spcBef>
                <a:spcPts val="882"/>
              </a:spcBef>
              <a:spcAft>
                <a:spcPts val="441"/>
              </a:spcAft>
            </a:pPr>
            <a:r>
              <a:rPr lang="en-US" sz="1618" dirty="0">
                <a:gradFill>
                  <a:gsLst>
                    <a:gs pos="2917">
                      <a:schemeClr val="tx1"/>
                    </a:gs>
                    <a:gs pos="30000">
                      <a:schemeClr val="tx1"/>
                    </a:gs>
                  </a:gsLst>
                  <a:lin ang="5400000" scaled="0"/>
                </a:gradFill>
              </a:rPr>
              <a:t>Microsoft Ready content is </a:t>
            </a: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882"/>
              </a:spcBef>
              <a:spcAft>
                <a:spcPts val="441"/>
              </a:spcAft>
            </a:pP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8" dirty="0">
                <a:gradFill>
                  <a:gsLst>
                    <a:gs pos="2917">
                      <a:schemeClr val="tx1"/>
                    </a:gs>
                    <a:gs pos="30000">
                      <a:schemeClr val="tx1"/>
                    </a:gs>
                  </a:gsLst>
                  <a:lin ang="5400000" scaled="0"/>
                </a:gradFill>
              </a:rPr>
              <a:t>post Microsoft Ready content to any blogs or external websites</a:t>
            </a:r>
          </a:p>
          <a:p>
            <a:pPr algn="ctr">
              <a:lnSpc>
                <a:spcPct val="90000"/>
              </a:lnSpc>
              <a:spcBef>
                <a:spcPts val="882"/>
              </a:spcBef>
              <a:spcAft>
                <a:spcPts val="441"/>
              </a:spcAft>
            </a:pPr>
            <a:r>
              <a:rPr lang="en-US" sz="1618"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618"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882"/>
              </a:spcBef>
              <a:spcAft>
                <a:spcPts val="441"/>
              </a:spcAft>
            </a:pPr>
            <a:r>
              <a:rPr lang="en-US" sz="1618"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71594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4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Tree>
    <p:extLst>
      <p:ext uri="{BB962C8B-B14F-4D97-AF65-F5344CB8AC3E}">
        <p14:creationId xmlns:p14="http://schemas.microsoft.com/office/powerpoint/2010/main" val="1002415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83682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1189177"/>
            <a:ext cx="8740142" cy="164686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927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9142703"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9142702"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9142702"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6" y="4174570"/>
            <a:ext cx="6723139" cy="1178282"/>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5354150"/>
            <a:ext cx="6723140" cy="959071"/>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239468" y="292825"/>
            <a:ext cx="1495021" cy="701889"/>
          </a:xfrm>
          <a:prstGeom prst="rect">
            <a:avLst/>
          </a:prstGeom>
        </p:spPr>
      </p:pic>
    </p:spTree>
    <p:extLst>
      <p:ext uri="{BB962C8B-B14F-4D97-AF65-F5344CB8AC3E}">
        <p14:creationId xmlns:p14="http://schemas.microsoft.com/office/powerpoint/2010/main" val="120001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193326" y="816708"/>
            <a:ext cx="8757347" cy="5761918"/>
          </a:xfrm>
          <a:prstGeom prst="rect">
            <a:avLst/>
          </a:prstGeom>
          <a:noFill/>
          <a:ln>
            <a:noFill/>
          </a:ln>
        </p:spPr>
      </p:pic>
      <p:sp>
        <p:nvSpPr>
          <p:cNvPr id="5" name="Text Placeholder 4"/>
          <p:cNvSpPr>
            <a:spLocks noGrp="1"/>
          </p:cNvSpPr>
          <p:nvPr>
            <p:ph type="body" sz="quarter" idx="12" hasCustomPrompt="1"/>
          </p:nvPr>
        </p:nvSpPr>
        <p:spPr>
          <a:xfrm>
            <a:off x="203328" y="3877271"/>
            <a:ext cx="3821407" cy="99908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84186"/>
            <a:ext cx="3814107" cy="1793104"/>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1660060" y="322490"/>
            <a:ext cx="7290613" cy="6256136"/>
          </a:xfrm>
          <a:prstGeom prst="rect">
            <a:avLst/>
          </a:prstGeom>
          <a:noFill/>
          <a:ln>
            <a:noFill/>
          </a:ln>
        </p:spPr>
      </p:pic>
    </p:spTree>
    <p:extLst>
      <p:ext uri="{BB962C8B-B14F-4D97-AF65-F5344CB8AC3E}">
        <p14:creationId xmlns:p14="http://schemas.microsoft.com/office/powerpoint/2010/main" val="401637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03328" y="3877271"/>
            <a:ext cx="3821407" cy="99908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01977" y="2084186"/>
            <a:ext cx="3814107" cy="1793104"/>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864446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03329" y="2084172"/>
            <a:ext cx="4032513" cy="1793110"/>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01977" y="291069"/>
            <a:ext cx="4033864" cy="1793104"/>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8656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01977" y="2084172"/>
            <a:ext cx="4033864" cy="3586208"/>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48787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4435862" y="708900"/>
            <a:ext cx="470623" cy="627586"/>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a:t> </a:t>
            </a:r>
          </a:p>
        </p:txBody>
      </p:sp>
      <p:sp>
        <p:nvSpPr>
          <p:cNvPr id="14" name="Text Placeholder 5"/>
          <p:cNvSpPr>
            <a:spLocks noGrp="1"/>
          </p:cNvSpPr>
          <p:nvPr>
            <p:ph type="body" sz="quarter" idx="16" hasCustomPrompt="1"/>
          </p:nvPr>
        </p:nvSpPr>
        <p:spPr>
          <a:xfrm>
            <a:off x="6925116" y="90471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a:t> </a:t>
            </a:r>
          </a:p>
        </p:txBody>
      </p:sp>
      <p:sp>
        <p:nvSpPr>
          <p:cNvPr id="15" name="Text Placeholder 5"/>
          <p:cNvSpPr>
            <a:spLocks noGrp="1"/>
          </p:cNvSpPr>
          <p:nvPr>
            <p:ph type="body" sz="quarter" idx="17" hasCustomPrompt="1"/>
          </p:nvPr>
        </p:nvSpPr>
        <p:spPr>
          <a:xfrm>
            <a:off x="6925116" y="3756756"/>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34" indent="0">
              <a:buNone/>
              <a:defRPr sz="2353"/>
            </a:lvl2pPr>
            <a:lvl3pPr marL="420224" indent="0">
              <a:buNone/>
              <a:defRPr sz="2353"/>
            </a:lvl3pPr>
            <a:lvl4pPr marL="588314" indent="0">
              <a:buNone/>
              <a:defRPr sz="2353"/>
            </a:lvl4pPr>
            <a:lvl5pPr marL="756403" indent="0">
              <a:buNone/>
              <a:defRPr sz="2353"/>
            </a:lvl5pPr>
          </a:lstStyle>
          <a:p>
            <a:pPr lvl="0"/>
            <a:r>
              <a:rPr lang="en-US"/>
              <a:t> </a:t>
            </a:r>
          </a:p>
        </p:txBody>
      </p:sp>
      <p:sp>
        <p:nvSpPr>
          <p:cNvPr id="17" name="Title 16"/>
          <p:cNvSpPr>
            <a:spLocks noGrp="1"/>
          </p:cNvSpPr>
          <p:nvPr>
            <p:ph type="title"/>
          </p:nvPr>
        </p:nvSpPr>
        <p:spPr>
          <a:xfrm>
            <a:off x="3230865" y="3557465"/>
            <a:ext cx="1675620" cy="2228097"/>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1137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2"/>
            <a:ext cx="8740376" cy="3137898"/>
          </a:xfrm>
        </p:spPr>
        <p:txBody>
          <a:bodyPr/>
          <a:lstStyle>
            <a:lvl1pPr>
              <a:defRPr sz="426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3877276"/>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403" indent="0">
              <a:buNone/>
              <a:defRPr sz="1176"/>
            </a:lvl5pPr>
          </a:lstStyle>
          <a:p>
            <a:pPr lvl="0"/>
            <a:r>
              <a:rPr lang="en-US"/>
              <a:t>Click to edit Master text styles</a:t>
            </a:r>
          </a:p>
        </p:txBody>
      </p:sp>
    </p:spTree>
    <p:extLst>
      <p:ext uri="{BB962C8B-B14F-4D97-AF65-F5344CB8AC3E}">
        <p14:creationId xmlns:p14="http://schemas.microsoft.com/office/powerpoint/2010/main" val="16582109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2"/>
            <a:ext cx="8740376" cy="313789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3877277"/>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01317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2"/>
            <a:ext cx="8740376" cy="313789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3877276"/>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9092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3"/>
            <a:ext cx="8740376" cy="1793071"/>
          </a:xfrm>
        </p:spPr>
        <p:txBody>
          <a:bodyPr/>
          <a:lstStyle>
            <a:lvl1pPr>
              <a:defRPr sz="426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2546469"/>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85160369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3"/>
            <a:ext cx="8740376" cy="1793071"/>
          </a:xfrm>
        </p:spPr>
        <p:txBody>
          <a:bodyPr/>
          <a:lstStyle>
            <a:lvl1pPr>
              <a:defRPr sz="426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2546469"/>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4997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3"/>
            <a:ext cx="8740376" cy="1793071"/>
          </a:xfrm>
        </p:spPr>
        <p:txBody>
          <a:bodyPr/>
          <a:lstStyle>
            <a:lvl1pPr>
              <a:defRPr sz="426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29" y="2546469"/>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7854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5" y="291103"/>
            <a:ext cx="8740376" cy="896518"/>
          </a:xfrm>
        </p:spPr>
        <p:txBody>
          <a:bodyPr/>
          <a:lstStyle>
            <a:lvl1pPr>
              <a:defRPr sz="426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0" y="1663938"/>
            <a:ext cx="8067823"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64370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8" cy="59195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4235841" y="1187621"/>
            <a:ext cx="4706230" cy="490199"/>
          </a:xfrm>
        </p:spPr>
        <p:txBody>
          <a:bodyPr/>
          <a:lstStyle>
            <a:lvl1pPr marL="0" indent="0">
              <a:buNone/>
              <a:defRPr sz="2206"/>
            </a:lvl1pPr>
          </a:lstStyle>
          <a:p>
            <a:pPr lvl="0"/>
            <a:r>
              <a:rPr lang="en-US"/>
              <a:t>Click to edit Master text styles</a:t>
            </a:r>
          </a:p>
        </p:txBody>
      </p:sp>
    </p:spTree>
    <p:extLst>
      <p:ext uri="{BB962C8B-B14F-4D97-AF65-F5344CB8AC3E}">
        <p14:creationId xmlns:p14="http://schemas.microsoft.com/office/powerpoint/2010/main" val="27548701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569665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endParaRPr lang="en-US" dirty="0"/>
          </a:p>
        </p:txBody>
      </p:sp>
      <p:sp>
        <p:nvSpPr>
          <p:cNvPr id="4" name="Content Placeholder 3"/>
          <p:cNvSpPr>
            <a:spLocks noGrp="1"/>
          </p:cNvSpPr>
          <p:nvPr>
            <p:ph sz="quarter" idx="10"/>
          </p:nvPr>
        </p:nvSpPr>
        <p:spPr>
          <a:xfrm>
            <a:off x="201929" y="1663914"/>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a:t>Click to edit Master text styles</a:t>
            </a:r>
          </a:p>
        </p:txBody>
      </p:sp>
    </p:spTree>
    <p:extLst>
      <p:ext uri="{BB962C8B-B14F-4D97-AF65-F5344CB8AC3E}">
        <p14:creationId xmlns:p14="http://schemas.microsoft.com/office/powerpoint/2010/main" val="1644586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endParaRPr lang="en-US" dirty="0"/>
          </a:p>
        </p:txBody>
      </p:sp>
      <p:sp>
        <p:nvSpPr>
          <p:cNvPr id="4" name="Content Placeholder 3"/>
          <p:cNvSpPr>
            <a:spLocks noGrp="1"/>
          </p:cNvSpPr>
          <p:nvPr>
            <p:ph sz="quarter" idx="10"/>
          </p:nvPr>
        </p:nvSpPr>
        <p:spPr>
          <a:xfrm>
            <a:off x="201930" y="1663938"/>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42011178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332016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91102"/>
            <a:ext cx="8741880" cy="737413"/>
          </a:xfrm>
        </p:spPr>
        <p:txBody>
          <a:bodyPr/>
          <a:lstStyle>
            <a:lvl1pPr>
              <a:defRPr sz="2647"/>
            </a:lvl1pPr>
          </a:lstStyle>
          <a:p>
            <a:r>
              <a:rPr lang="en-US"/>
              <a:t>Click to edit Master title style</a:t>
            </a:r>
            <a:endParaRPr lang="en-US" dirty="0"/>
          </a:p>
        </p:txBody>
      </p:sp>
      <p:sp>
        <p:nvSpPr>
          <p:cNvPr id="4" name="Content Placeholder 3"/>
          <p:cNvSpPr>
            <a:spLocks noGrp="1"/>
          </p:cNvSpPr>
          <p:nvPr>
            <p:ph sz="quarter" idx="10"/>
          </p:nvPr>
        </p:nvSpPr>
        <p:spPr>
          <a:xfrm>
            <a:off x="201929" y="2980725"/>
            <a:ext cx="8740142" cy="429092"/>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3877276"/>
            <a:ext cx="2016956" cy="2689656"/>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3877276"/>
            <a:ext cx="2016956" cy="2689656"/>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3877276"/>
            <a:ext cx="2016956" cy="2689656"/>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5" y="3877276"/>
            <a:ext cx="2016956" cy="2689656"/>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156747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endParaRPr lang="en-US" dirty="0"/>
          </a:p>
        </p:txBody>
      </p:sp>
      <p:sp>
        <p:nvSpPr>
          <p:cNvPr id="4" name="Content Placeholder 3"/>
          <p:cNvSpPr>
            <a:spLocks noGrp="1"/>
          </p:cNvSpPr>
          <p:nvPr>
            <p:ph sz="quarter" idx="10"/>
          </p:nvPr>
        </p:nvSpPr>
        <p:spPr>
          <a:xfrm>
            <a:off x="201929" y="1663913"/>
            <a:ext cx="4033912" cy="4903020"/>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17184444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endParaRPr lang="en-US" dirty="0"/>
          </a:p>
        </p:txBody>
      </p:sp>
    </p:spTree>
    <p:extLst>
      <p:ext uri="{BB962C8B-B14F-4D97-AF65-F5344CB8AC3E}">
        <p14:creationId xmlns:p14="http://schemas.microsoft.com/office/powerpoint/2010/main" val="94770595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73072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8" y="291069"/>
            <a:ext cx="8740142"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2081060"/>
            <a:ext cx="8741880" cy="2692769"/>
          </a:xfrm>
        </p:spPr>
        <p:txBody>
          <a:bodyPr/>
          <a:lstStyle>
            <a:lvl1pPr>
              <a:defRPr sz="6471">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0580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081060"/>
            <a:ext cx="8741880" cy="2692769"/>
          </a:xfrm>
        </p:spPr>
        <p:txBody>
          <a:bodyPr/>
          <a:lstStyle>
            <a:lvl1pPr>
              <a:defRPr sz="6471">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9454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91070"/>
            <a:ext cx="8741880" cy="1793104"/>
          </a:xfrm>
        </p:spPr>
        <p:txBody>
          <a:bodyPr/>
          <a:lstStyle>
            <a:lvl1pPr>
              <a:defRPr sz="3971">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82787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2087885"/>
            <a:ext cx="8741880" cy="899665"/>
          </a:xfrm>
        </p:spPr>
        <p:txBody>
          <a:bodyPr/>
          <a:lstStyle>
            <a:lvl1pPr>
              <a:defRPr sz="4412"/>
            </a:lvl1pPr>
          </a:lstStyle>
          <a:p>
            <a:r>
              <a:rPr lang="en-US" dirty="0"/>
              <a:t>Thank you</a:t>
            </a:r>
          </a:p>
        </p:txBody>
      </p:sp>
    </p:spTree>
    <p:extLst>
      <p:ext uri="{BB962C8B-B14F-4D97-AF65-F5344CB8AC3E}">
        <p14:creationId xmlns:p14="http://schemas.microsoft.com/office/powerpoint/2010/main" val="370587850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344326" y="470067"/>
            <a:ext cx="1064747"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pic>
        <p:nvPicPr>
          <p:cNvPr id="9" name="Picture 8"/>
          <p:cNvPicPr>
            <a:picLocks noChangeAspect="1"/>
          </p:cNvPicPr>
          <p:nvPr userDrawn="1"/>
        </p:nvPicPr>
        <p:blipFill>
          <a:blip r:embed="rId4"/>
          <a:stretch>
            <a:fillRect/>
          </a:stretch>
        </p:blipFill>
        <p:spPr>
          <a:xfrm>
            <a:off x="3679688" y="484298"/>
            <a:ext cx="5117070" cy="1300000"/>
          </a:xfrm>
          <a:prstGeom prst="rect">
            <a:avLst/>
          </a:prstGeom>
        </p:spPr>
      </p:pic>
    </p:spTree>
    <p:extLst>
      <p:ext uri="{BB962C8B-B14F-4D97-AF65-F5344CB8AC3E}">
        <p14:creationId xmlns:p14="http://schemas.microsoft.com/office/powerpoint/2010/main" val="306266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22" name="Rectangle 21"/>
          <p:cNvSpPr/>
          <p:nvPr userDrawn="1"/>
        </p:nvSpPr>
        <p:spPr bwMode="white">
          <a:xfrm>
            <a:off x="0" y="-312"/>
            <a:ext cx="9143533"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solidFill>
                <a:srgbClr val="FFFFFF"/>
              </a:solidFill>
              <a:latin typeface="Segoe UI"/>
            </a:endParaRPr>
          </a:p>
        </p:txBody>
      </p:sp>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6" y="470067"/>
            <a:ext cx="1064747"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92483" y="6586706"/>
            <a:ext cx="2559035"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6254758" y="288561"/>
            <a:ext cx="2689274"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8" y="6064920"/>
            <a:ext cx="2689274" cy="499176"/>
          </a:xfrm>
        </p:spPr>
        <p:txBody>
          <a:bodyPr lIns="182880" tIns="146304" rIns="182880" bIns="146304" anchor="b"/>
          <a:lstStyle>
            <a:lvl1pPr marL="0" indent="0" algn="l">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155409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6" y="470067"/>
            <a:ext cx="1064747"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11"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6254758" y="288561"/>
            <a:ext cx="2689274" cy="499176"/>
          </a:xfrm>
        </p:spPr>
        <p:txBody>
          <a:bodyPr lIns="182880" tIns="146304" rIns="182880" bIns="146304"/>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3" name="Text Placeholder 16"/>
          <p:cNvSpPr>
            <a:spLocks noGrp="1"/>
          </p:cNvSpPr>
          <p:nvPr>
            <p:ph type="body" sz="quarter" idx="14" hasCustomPrompt="1"/>
          </p:nvPr>
        </p:nvSpPr>
        <p:spPr>
          <a:xfrm>
            <a:off x="201978" y="6064920"/>
            <a:ext cx="2689274" cy="499176"/>
          </a:xfrm>
        </p:spPr>
        <p:txBody>
          <a:bodyPr lIns="182880" tIns="146304" rIns="182880" bIns="146304" anchor="b"/>
          <a:lstStyle>
            <a:lvl1pPr marL="0" indent="0" algn="l">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2259473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02883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75374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06417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315010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29633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81212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5378549"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5378549"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5703715" y="298255"/>
            <a:ext cx="3242070" cy="6275864"/>
          </a:xfrm>
          <a:prstGeom prst="rect">
            <a:avLst/>
          </a:prstGeom>
        </p:spPr>
      </p:pic>
    </p:spTree>
    <p:extLst>
      <p:ext uri="{BB962C8B-B14F-4D97-AF65-F5344CB8AC3E}">
        <p14:creationId xmlns:p14="http://schemas.microsoft.com/office/powerpoint/2010/main" val="41887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5378549" cy="917880"/>
          </a:xfrm>
          <a:noFill/>
        </p:spPr>
        <p:txBody>
          <a:bodyPr wrap="square"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468" y="3343634"/>
            <a:ext cx="9143533" cy="3043622"/>
          </a:xfrm>
          <a:prstGeom prst="rect">
            <a:avLst/>
          </a:prstGeom>
        </p:spPr>
      </p:pic>
    </p:spTree>
    <p:extLst>
      <p:ext uri="{BB962C8B-B14F-4D97-AF65-F5344CB8AC3E}">
        <p14:creationId xmlns:p14="http://schemas.microsoft.com/office/powerpoint/2010/main" val="71872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57874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922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3092273"/>
            <a:ext cx="4033911" cy="673454"/>
          </a:xfrm>
        </p:spPr>
        <p:txBody>
          <a:bodyPr anchor="ctr">
            <a:spAutoFit/>
          </a:bodyPr>
          <a:lstStyle>
            <a:lvl1pPr>
              <a:defRPr sz="352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2183868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2" y="1"/>
            <a:ext cx="5143238" cy="6858623"/>
          </a:xfrm>
          <a:prstGeom prst="rect">
            <a:avLst/>
          </a:prstGeom>
        </p:spPr>
      </p:pic>
    </p:spTree>
    <p:extLst>
      <p:ext uri="{BB962C8B-B14F-4D97-AF65-F5344CB8AC3E}">
        <p14:creationId xmlns:p14="http://schemas.microsoft.com/office/powerpoint/2010/main" val="6977073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73808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277255" y="6586706"/>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8701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1689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6" y="470067"/>
            <a:ext cx="1064747"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8"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81939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787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046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24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1"/>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82008"/>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894" y="6087890"/>
            <a:ext cx="1070841" cy="304828"/>
          </a:xfrm>
          <a:prstGeom prst="rect">
            <a:avLst/>
          </a:prstGeom>
        </p:spPr>
      </p:pic>
    </p:spTree>
    <p:extLst>
      <p:ext uri="{BB962C8B-B14F-4D97-AF65-F5344CB8AC3E}">
        <p14:creationId xmlns:p14="http://schemas.microsoft.com/office/powerpoint/2010/main" val="181490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67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1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8912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5458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67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45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055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3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0586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8827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716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6" y="289512"/>
            <a:ext cx="5178584" cy="899665"/>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4773828"/>
            <a:ext cx="5178012" cy="1793104"/>
          </a:xfrm>
        </p:spPr>
        <p:txBody>
          <a:bodyPr wrap="square">
            <a:noAutofit/>
          </a:bodyPr>
          <a:lstStyle>
            <a:lvl1pPr marL="0" indent="0">
              <a:spcBef>
                <a:spcPts val="1324"/>
              </a:spcBef>
              <a:buNone/>
              <a:defRPr sz="1471">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3621650" cy="6858623"/>
          </a:xfrm>
          <a:prstGeom prst="rect">
            <a:avLst/>
          </a:prstGeom>
        </p:spPr>
      </p:pic>
    </p:spTree>
    <p:extLst>
      <p:ext uri="{BB962C8B-B14F-4D97-AF65-F5344CB8AC3E}">
        <p14:creationId xmlns:p14="http://schemas.microsoft.com/office/powerpoint/2010/main" val="34216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23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5" y="470067"/>
            <a:ext cx="1067477" cy="304828"/>
          </a:xfrm>
          <a:prstGeom prst="rect">
            <a:avLst/>
          </a:prstGeom>
        </p:spPr>
      </p:pic>
    </p:spTree>
    <p:extLst>
      <p:ext uri="{BB962C8B-B14F-4D97-AF65-F5344CB8AC3E}">
        <p14:creationId xmlns:p14="http://schemas.microsoft.com/office/powerpoint/2010/main" val="1096565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4820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64686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914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80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787092"/>
          </a:xfrm>
        </p:spPr>
        <p:txBody>
          <a:bodyPr>
            <a:spAutoFit/>
          </a:bodyPr>
          <a:lstStyle>
            <a:lvl1pPr>
              <a:defRPr sz="294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7060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12.06.2018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9597956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01696" y="286381"/>
            <a:ext cx="8740142"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2370170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8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6/12/2018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67630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228603"/>
            <a:ext cx="8363938"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389437" y="1447800"/>
            <a:ext cx="8363938"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0494305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53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4"/>
            <a:ext cx="2133600" cy="365125"/>
          </a:xfrm>
          <a:prstGeom prst="rect">
            <a:avLst/>
          </a:prstGeom>
        </p:spPr>
        <p:txBody>
          <a:bodyPr/>
          <a:lstStyle/>
          <a:p>
            <a:fld id="{FD5DACB9-5D84-4CE7-9B4B-05AD977395C1}" type="datetimeFigureOut">
              <a:rPr lang="en-US" smtClean="0">
                <a:solidFill>
                  <a:prstClr val="black">
                    <a:tint val="75000"/>
                  </a:prstClr>
                </a:solidFill>
              </a:rPr>
              <a:pPr/>
              <a:t>6/12/2018</a:t>
            </a:fld>
            <a:endParaRPr lang="en-US">
              <a:solidFill>
                <a:prstClr val="black">
                  <a:tint val="75000"/>
                </a:prstClr>
              </a:solidFill>
            </a:endParaRPr>
          </a:p>
        </p:txBody>
      </p:sp>
      <p:sp>
        <p:nvSpPr>
          <p:cNvPr id="4" name="Footer Placeholder 3"/>
          <p:cNvSpPr>
            <a:spLocks noGrp="1"/>
          </p:cNvSpPr>
          <p:nvPr>
            <p:ph type="ftr" sz="quarter" idx="11"/>
          </p:nvPr>
        </p:nvSpPr>
        <p:spPr>
          <a:xfrm>
            <a:off x="3124201" y="6356354"/>
            <a:ext cx="28956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1" y="6356354"/>
            <a:ext cx="21336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381001" y="457200"/>
            <a:ext cx="8382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67463064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2"/>
            <a:ext cx="8740142" cy="877163"/>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799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1189177"/>
            <a:ext cx="874014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871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676" name="Group 675"/>
          <p:cNvGrpSpPr>
            <a:grpSpLocks noChangeAspect="1"/>
          </p:cNvGrpSpPr>
          <p:nvPr/>
        </p:nvGrpSpPr>
        <p:grpSpPr bwMode="gray">
          <a:xfrm>
            <a:off x="5580526" y="2676792"/>
            <a:ext cx="3563474"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6015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187622"/>
            <a:ext cx="5378549" cy="1793104"/>
          </a:xfrm>
          <a:noFill/>
        </p:spPr>
        <p:txBody>
          <a:bodyPr lIns="146304" tIns="91440" rIns="146304" bIns="91440" anchor="b" anchorCtr="0"/>
          <a:lstStyle>
            <a:lvl1pPr>
              <a:defRPr sz="3971" spc="-74"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01976" y="2980726"/>
            <a:ext cx="4033912" cy="715931"/>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01930" y="3696656"/>
            <a:ext cx="4033912" cy="388376"/>
          </a:xfrm>
        </p:spPr>
        <p:txBody>
          <a:bodyPr/>
          <a:lstStyle>
            <a:lvl1pPr marL="0" indent="0">
              <a:buNone/>
              <a:defRPr lang="en-US" sz="147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a:stretch>
            <a:fillRect/>
          </a:stretch>
        </p:blipFill>
        <p:spPr>
          <a:xfrm>
            <a:off x="341875" y="470067"/>
            <a:ext cx="1067477" cy="304828"/>
          </a:xfrm>
          <a:prstGeom prst="rect">
            <a:avLst/>
          </a:prstGeom>
        </p:spPr>
      </p:pic>
      <p:grpSp>
        <p:nvGrpSpPr>
          <p:cNvPr id="230" name="Group 229"/>
          <p:cNvGrpSpPr>
            <a:grpSpLocks noChangeAspect="1"/>
          </p:cNvGrpSpPr>
          <p:nvPr/>
        </p:nvGrpSpPr>
        <p:grpSpPr bwMode="gray">
          <a:xfrm>
            <a:off x="5580526" y="2676792"/>
            <a:ext cx="3563474"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028087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393" name="Group 392"/>
          <p:cNvGrpSpPr>
            <a:grpSpLocks noChangeAspect="1"/>
          </p:cNvGrpSpPr>
          <p:nvPr/>
        </p:nvGrpSpPr>
        <p:grpSpPr bwMode="gray">
          <a:xfrm>
            <a:off x="5580526" y="2676792"/>
            <a:ext cx="3563474"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425694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2084187"/>
            <a:ext cx="537854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3878574"/>
            <a:ext cx="4706231"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336159" y="470067"/>
            <a:ext cx="1090693" cy="304828"/>
          </a:xfrm>
          <a:prstGeom prst="rect">
            <a:avLst/>
          </a:prstGeom>
        </p:spPr>
      </p:pic>
      <p:grpSp>
        <p:nvGrpSpPr>
          <p:cNvPr id="616" name="Group 615"/>
          <p:cNvGrpSpPr>
            <a:grpSpLocks noChangeAspect="1"/>
          </p:cNvGrpSpPr>
          <p:nvPr/>
        </p:nvGrpSpPr>
        <p:grpSpPr bwMode="gray">
          <a:xfrm>
            <a:off x="5580526" y="2676792"/>
            <a:ext cx="3563474"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73224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229" name="Group 228"/>
          <p:cNvGrpSpPr>
            <a:grpSpLocks noChangeAspect="1"/>
          </p:cNvGrpSpPr>
          <p:nvPr/>
        </p:nvGrpSpPr>
        <p:grpSpPr bwMode="gray">
          <a:xfrm>
            <a:off x="5580526" y="2676792"/>
            <a:ext cx="3563474"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26258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2077815"/>
            <a:ext cx="3630521" cy="1799462"/>
          </a:xfrm>
          <a:noFill/>
        </p:spPr>
        <p:txBody>
          <a:bodyPr lIns="146304" tIns="91440" rIns="146304" bIns="91440" anchor="t" anchorCtr="0"/>
          <a:lstStyle>
            <a:lvl1pPr>
              <a:defRPr sz="3529" spc="-74"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61" y="3877278"/>
            <a:ext cx="3630521" cy="717249"/>
          </a:xfrm>
        </p:spPr>
        <p:txBody>
          <a:bodyPr lIns="164592" tIns="109728" rIns="164592" bIns="109728">
            <a:noAutofit/>
          </a:bodyPr>
          <a:lstStyle>
            <a:lvl1pPr marL="0" indent="0">
              <a:spcBef>
                <a:spcPts val="0"/>
              </a:spcBef>
              <a:buNone/>
              <a:defRPr lang="en-US" sz="2353"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68577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4001230" y="0"/>
            <a:ext cx="514277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a:stretch>
            <a:fillRect/>
          </a:stretch>
        </p:blipFill>
        <p:spPr bwMode="black">
          <a:xfrm>
            <a:off x="340510" y="470067"/>
            <a:ext cx="1067477" cy="304828"/>
          </a:xfrm>
          <a:prstGeom prst="rect">
            <a:avLst/>
          </a:prstGeom>
        </p:spPr>
      </p:pic>
      <p:grpSp>
        <p:nvGrpSpPr>
          <p:cNvPr id="575" name="Group 574"/>
          <p:cNvGrpSpPr>
            <a:grpSpLocks noChangeAspect="1"/>
          </p:cNvGrpSpPr>
          <p:nvPr/>
        </p:nvGrpSpPr>
        <p:grpSpPr bwMode="gray">
          <a:xfrm>
            <a:off x="5580526" y="2676792"/>
            <a:ext cx="3563474"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4166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069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635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076279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7644"/>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583713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1754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3877277"/>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65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8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089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7666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6527237" y="3787616"/>
            <a:ext cx="2616762"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311446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6527237" y="3787616"/>
            <a:ext cx="2616763"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794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847879"/>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2" y="0"/>
            <a:ext cx="5143238" cy="6856100"/>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391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998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250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2"/>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9956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6099190"/>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336159" y="470067"/>
            <a:ext cx="1090693" cy="304828"/>
          </a:xfrm>
          <a:prstGeom prst="rect">
            <a:avLst/>
          </a:prstGeom>
        </p:spPr>
      </p:pic>
    </p:spTree>
    <p:extLst>
      <p:ext uri="{BB962C8B-B14F-4D97-AF65-F5344CB8AC3E}">
        <p14:creationId xmlns:p14="http://schemas.microsoft.com/office/powerpoint/2010/main" val="341388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60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6286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4629150" y="1825625"/>
            <a:ext cx="3886200"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6/12/2018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269625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6"/>
            <a:ext cx="7394337" cy="845810"/>
          </a:xfrm>
          <a:noFill/>
        </p:spPr>
        <p:txBody>
          <a:bodyPr tIns="89631" bIns="89631" anchor="t" anchorCtr="0">
            <a:spAutoFit/>
          </a:bodyPr>
          <a:lstStyle>
            <a:lvl1pPr>
              <a:defRPr sz="4800"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77"/>
            <a:ext cx="7395506" cy="611628"/>
          </a:xfrm>
          <a:noFill/>
        </p:spPr>
        <p:txBody>
          <a:bodyPr lIns="179261" tIns="143408" rIns="179261" bIns="143408">
            <a:spAutoFit/>
          </a:bodyPr>
          <a:lstStyle>
            <a:lvl1pPr marL="0" indent="0">
              <a:spcBef>
                <a:spcPts val="0"/>
              </a:spcBef>
              <a:buNone/>
              <a:defRPr sz="23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21552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36159" y="6001920"/>
            <a:ext cx="1344638"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01977" y="2084187"/>
            <a:ext cx="6723139" cy="1793090"/>
          </a:xfrm>
          <a:noFill/>
        </p:spPr>
        <p:txBody>
          <a:bodyPr anchorCtr="0"/>
          <a:lstStyle>
            <a:lvl1pPr>
              <a:defRPr sz="3975" spc="-74"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01977" y="3878574"/>
            <a:ext cx="5378503" cy="1792326"/>
          </a:xfrm>
          <a:noFill/>
        </p:spPr>
        <p:txBody>
          <a:bodyPr tIns="107556" bIns="107556">
            <a:noAutofit/>
          </a:bodyPr>
          <a:lstStyle>
            <a:lvl1pPr marL="0" indent="0">
              <a:spcBef>
                <a:spcPts val="0"/>
              </a:spcBef>
              <a:buNone/>
              <a:defRPr sz="2325"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46337572"/>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814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60236"/>
          </a:xfrm>
        </p:spPr>
        <p:txBody>
          <a:bodyPr/>
          <a:lstStyle>
            <a:lvl1pPr>
              <a:defRPr sz="2625"/>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6295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65463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30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171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1189181"/>
            <a:ext cx="8740142" cy="1530228"/>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68007" indent="0">
              <a:buNone/>
              <a:defRPr/>
            </a:lvl3pPr>
            <a:lvl4pPr marL="336014" indent="0">
              <a:buNone/>
              <a:defRPr/>
            </a:lvl4pPr>
            <a:lvl5pPr marL="50402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4129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22813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1189180"/>
            <a:ext cx="8740142" cy="1530228"/>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68025" indent="0">
              <a:buNone/>
              <a:defRPr/>
            </a:lvl3pPr>
            <a:lvl4pPr marL="336049" indent="0">
              <a:buNone/>
              <a:defRPr/>
            </a:lvl4pPr>
            <a:lvl5pPr marL="5040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6482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2442328"/>
            <a:ext cx="5210351" cy="793873"/>
          </a:xfrm>
          <a:noFill/>
        </p:spPr>
        <p:txBody>
          <a:bodyPr wrap="square" tIns="89631" bIns="89631" anchor="b" anchorCtr="0">
            <a:spAutoFit/>
          </a:bodyPr>
          <a:lstStyle>
            <a:lvl1pPr>
              <a:defRPr sz="4425"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4" y="3694461"/>
            <a:ext cx="5211174" cy="570078"/>
          </a:xfrm>
          <a:noFill/>
        </p:spPr>
        <p:txBody>
          <a:bodyPr wrap="square" lIns="179261" tIns="143408" rIns="179261" bIns="143408">
            <a:spAutoFit/>
          </a:bodyPr>
          <a:lstStyle>
            <a:lvl1pPr marL="0" indent="0">
              <a:spcBef>
                <a:spcPts val="0"/>
              </a:spcBef>
              <a:buNone/>
              <a:defRPr sz="202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3964895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583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2598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69388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6858000"/>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 name="Rectangle 2"/>
          <p:cNvSpPr/>
          <p:nvPr userDrawn="1"/>
        </p:nvSpPr>
        <p:spPr>
          <a:xfrm>
            <a:off x="0" y="-1"/>
            <a:ext cx="288036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5760" y="365760"/>
            <a:ext cx="2286000" cy="914096"/>
          </a:xfrm>
        </p:spPr>
        <p:txBody>
          <a:bodyPr/>
          <a:lstStyle>
            <a:lvl1pPr>
              <a:defRPr sz="165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3108960" y="3002387"/>
            <a:ext cx="5806440" cy="371640"/>
          </a:xfrm>
        </p:spPr>
        <p:txBody>
          <a:bodyPr anchor="ctr"/>
          <a:lstStyle>
            <a:lvl1pPr marL="0" indent="0" algn="ctr">
              <a:buNone/>
              <a:defRPr sz="135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3108960" y="6112262"/>
            <a:ext cx="5806440" cy="288541"/>
          </a:xfrm>
        </p:spPr>
        <p:txBody>
          <a:bodyPr wrap="square" anchor="b" anchorCtr="0">
            <a:spAutoFit/>
          </a:bodyPr>
          <a:lstStyle>
            <a:lvl1pPr marL="0" indent="0" algn="l">
              <a:lnSpc>
                <a:spcPct val="100000"/>
              </a:lnSpc>
              <a:spcBef>
                <a:spcPts val="0"/>
              </a:spcBef>
              <a:spcAft>
                <a:spcPts val="0"/>
              </a:spcAft>
              <a:buNone/>
              <a:defRPr sz="675" b="0">
                <a:solidFill>
                  <a:schemeClr val="tx1"/>
                </a:solidFill>
                <a:latin typeface="Arial" pitchFamily="34" charset="0"/>
                <a:cs typeface="Arial"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Source line (will not appear in presentation mode if left blank)</a:t>
            </a:r>
          </a:p>
        </p:txBody>
      </p:sp>
    </p:spTree>
    <p:extLst>
      <p:ext uri="{BB962C8B-B14F-4D97-AF65-F5344CB8AC3E}">
        <p14:creationId xmlns:p14="http://schemas.microsoft.com/office/powerpoint/2010/main" val="11190217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354827"/>
            <a:ext cx="874188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3292111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784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574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460340" y="851201"/>
            <a:ext cx="3524793" cy="1043599"/>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66725" y="1930400"/>
            <a:ext cx="3543300" cy="3382923"/>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0471871"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503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9144000" cy="2990334"/>
          </a:xfrm>
          <a:prstGeom prst="rect">
            <a:avLst/>
          </a:prstGeom>
        </p:spPr>
      </p:pic>
      <p:sp>
        <p:nvSpPr>
          <p:cNvPr id="20" name="Picture Placeholder 144"/>
          <p:cNvSpPr>
            <a:spLocks noGrp="1"/>
          </p:cNvSpPr>
          <p:nvPr>
            <p:ph type="pic" sz="quarter" idx="20" hasCustomPrompt="1"/>
          </p:nvPr>
        </p:nvSpPr>
        <p:spPr>
          <a:xfrm>
            <a:off x="0" y="1"/>
            <a:ext cx="9144000" cy="299033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273433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1"/>
            <a:ext cx="9144000" cy="2990334"/>
          </a:xfrm>
          <a:prstGeom prst="rect">
            <a:avLst/>
          </a:prstGeom>
        </p:spPr>
        <p:txBody>
          <a:bodyPr anchor="ctr" anchorCtr="0">
            <a:noAutofit/>
          </a:bodyPr>
          <a:lstStyle>
            <a:lvl1pPr marL="0" indent="0" algn="ctr">
              <a:buNone/>
              <a:defRPr>
                <a:solidFill>
                  <a:schemeClr val="bg1">
                    <a:lumMod val="50000"/>
                  </a:schemeClr>
                </a:solidFill>
              </a:defRPr>
            </a:lvl1pPr>
          </a:lstStyle>
          <a:p>
            <a:endParaRPr lang="en-US" dirty="0"/>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19505347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19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583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6450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6361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6858000"/>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 name="Rectangle 2"/>
          <p:cNvSpPr/>
          <p:nvPr userDrawn="1"/>
        </p:nvSpPr>
        <p:spPr>
          <a:xfrm>
            <a:off x="0" y="-1"/>
            <a:ext cx="288036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5760" y="365760"/>
            <a:ext cx="2286000" cy="914096"/>
          </a:xfrm>
        </p:spPr>
        <p:txBody>
          <a:bodyPr/>
          <a:lstStyle>
            <a:lvl1pPr>
              <a:defRPr sz="165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3108960" y="3002387"/>
            <a:ext cx="5806440" cy="371640"/>
          </a:xfrm>
        </p:spPr>
        <p:txBody>
          <a:bodyPr anchor="ctr"/>
          <a:lstStyle>
            <a:lvl1pPr marL="0" indent="0" algn="ctr">
              <a:buNone/>
              <a:defRPr sz="135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3108960" y="6112262"/>
            <a:ext cx="5806440" cy="288541"/>
          </a:xfrm>
        </p:spPr>
        <p:txBody>
          <a:bodyPr wrap="square" anchor="b" anchorCtr="0">
            <a:spAutoFit/>
          </a:bodyPr>
          <a:lstStyle>
            <a:lvl1pPr marL="0" indent="0" algn="l">
              <a:lnSpc>
                <a:spcPct val="100000"/>
              </a:lnSpc>
              <a:spcBef>
                <a:spcPts val="0"/>
              </a:spcBef>
              <a:spcAft>
                <a:spcPts val="0"/>
              </a:spcAft>
              <a:buNone/>
              <a:defRPr sz="675" b="0">
                <a:solidFill>
                  <a:schemeClr val="tx1"/>
                </a:solidFill>
                <a:latin typeface="Arial" pitchFamily="34" charset="0"/>
                <a:cs typeface="Arial"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Source line (will not appear in presentation mode if left blank)</a:t>
            </a:r>
          </a:p>
        </p:txBody>
      </p:sp>
    </p:spTree>
    <p:extLst>
      <p:ext uri="{BB962C8B-B14F-4D97-AF65-F5344CB8AC3E}">
        <p14:creationId xmlns:p14="http://schemas.microsoft.com/office/powerpoint/2010/main" val="32561263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3056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354827"/>
            <a:ext cx="874188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944687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536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5084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460340" y="851201"/>
            <a:ext cx="3524793" cy="1043599"/>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66725" y="1930400"/>
            <a:ext cx="3543300" cy="3382923"/>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0471871"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2608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9144000" cy="2990334"/>
          </a:xfrm>
          <a:prstGeom prst="rect">
            <a:avLst/>
          </a:prstGeom>
        </p:spPr>
      </p:pic>
      <p:sp>
        <p:nvSpPr>
          <p:cNvPr id="20" name="Picture Placeholder 144"/>
          <p:cNvSpPr>
            <a:spLocks noGrp="1"/>
          </p:cNvSpPr>
          <p:nvPr>
            <p:ph type="pic" sz="quarter" idx="20" hasCustomPrompt="1"/>
          </p:nvPr>
        </p:nvSpPr>
        <p:spPr>
          <a:xfrm>
            <a:off x="0" y="1"/>
            <a:ext cx="9144000" cy="299033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27590201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1"/>
            <a:ext cx="9144000" cy="2990334"/>
          </a:xfrm>
          <a:prstGeom prst="rect">
            <a:avLst/>
          </a:prstGeom>
        </p:spPr>
        <p:txBody>
          <a:bodyPr anchor="ctr" anchorCtr="0">
            <a:noAutofit/>
          </a:bodyPr>
          <a:lstStyle>
            <a:lvl1pPr marL="0" indent="0" algn="ctr">
              <a:buNone/>
              <a:defRPr>
                <a:solidFill>
                  <a:schemeClr val="bg1">
                    <a:lumMod val="50000"/>
                  </a:schemeClr>
                </a:solidFill>
              </a:defRPr>
            </a:lvl1pPr>
          </a:lstStyle>
          <a:p>
            <a:endParaRPr lang="en-US" dirty="0"/>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79462837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27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2" name="Title 1"/>
          <p:cNvSpPr>
            <a:spLocks noGrp="1"/>
          </p:cNvSpPr>
          <p:nvPr>
            <p:ph type="title"/>
          </p:nvPr>
        </p:nvSpPr>
        <p:spPr>
          <a:xfrm>
            <a:off x="247650" y="289512"/>
            <a:ext cx="2835185" cy="899665"/>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604086"/>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6093745"/>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00030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1"/>
            <a:ext cx="4268867"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4221383" y="1841198"/>
            <a:ext cx="4706230" cy="845424"/>
          </a:xfrm>
        </p:spPr>
        <p:txBody>
          <a:bodyPr lIns="182880" tIns="146304" rIns="182880" bIns="146304"/>
          <a:lstStyle>
            <a:lvl1pPr marL="0" indent="0">
              <a:buNone/>
              <a:defRPr sz="3971"/>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4221383" y="4198126"/>
            <a:ext cx="4706230" cy="845424"/>
          </a:xfrm>
        </p:spPr>
        <p:txBody>
          <a:bodyPr lIns="182880" tIns="146304" rIns="182880" bIns="146304"/>
          <a:lstStyle>
            <a:lvl1pPr marL="0" indent="0">
              <a:buNone/>
              <a:defRPr sz="3971"/>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151572" y="3412173"/>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4221383" y="3412173"/>
            <a:ext cx="4706230" cy="845424"/>
          </a:xfrm>
        </p:spPr>
        <p:txBody>
          <a:bodyPr lIns="182880" tIns="146304" rIns="182880" bIns="146304"/>
          <a:lstStyle>
            <a:lvl1pPr marL="0" indent="0">
              <a:buNone/>
              <a:defRPr sz="3971"/>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221383" y="2626221"/>
            <a:ext cx="4152553"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151572" y="1055246"/>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4221383" y="1055246"/>
            <a:ext cx="4706230" cy="845424"/>
          </a:xfrm>
        </p:spPr>
        <p:txBody>
          <a:bodyPr lIns="182880" tIns="146304" rIns="182880" bIns="146304"/>
          <a:lstStyle>
            <a:lvl1pPr marL="0" indent="0">
              <a:buNone/>
              <a:defRPr sz="3971"/>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151572" y="1840269"/>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151572" y="4198125"/>
            <a:ext cx="4246061" cy="767202"/>
          </a:xfrm>
          <a:prstGeom prst="rect">
            <a:avLst/>
          </a:prstGeom>
          <a:noFill/>
        </p:spPr>
        <p:txBody>
          <a:bodyPr wrap="square" lIns="134464" tIns="107571" rIns="134464" bIns="107571" rtlCol="0">
            <a:spAutoFit/>
          </a:bodyPr>
          <a:lstStyle/>
          <a:p>
            <a:pPr algn="r">
              <a:lnSpc>
                <a:spcPct val="90000"/>
              </a:lnSpc>
              <a:spcAft>
                <a:spcPts val="441"/>
              </a:spcAft>
            </a:pPr>
            <a:r>
              <a:rPr lang="en-US" sz="3971"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5507118" y="5999451"/>
            <a:ext cx="4705455" cy="539891"/>
            <a:chOff x="274638" y="4554931"/>
            <a:chExt cx="6399745" cy="550639"/>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6399745" cy="550639"/>
            </a:xfrm>
            <a:prstGeom prst="rect">
              <a:avLst/>
            </a:prstGeom>
            <a:noFill/>
          </p:spPr>
          <p:txBody>
            <a:bodyPr wrap="none" lIns="182880" tIns="146304" rIns="182880" bIns="146304" rtlCol="0">
              <a:spAutoFit/>
            </a:bodyPr>
            <a:lstStyle/>
            <a:p>
              <a:pPr>
                <a:lnSpc>
                  <a:spcPct val="90000"/>
                </a:lnSpc>
                <a:spcAft>
                  <a:spcPts val="441"/>
                </a:spcAft>
              </a:pPr>
              <a:r>
                <a:rPr lang="en-US" sz="1765"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0387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grpSp>
        <p:nvGrpSpPr>
          <p:cNvPr id="12" name="Group 11"/>
          <p:cNvGrpSpPr/>
          <p:nvPr userDrawn="1"/>
        </p:nvGrpSpPr>
        <p:grpSpPr>
          <a:xfrm>
            <a:off x="5507118" y="5999451"/>
            <a:ext cx="4705455" cy="539891"/>
            <a:chOff x="274638" y="4554931"/>
            <a:chExt cx="6399745" cy="550639"/>
          </a:xfrm>
        </p:grpSpPr>
        <p:sp>
          <p:nvSpPr>
            <p:cNvPr id="7" name="TextBox 6"/>
            <p:cNvSpPr txBox="1"/>
            <p:nvPr userDrawn="1"/>
          </p:nvSpPr>
          <p:spPr>
            <a:xfrm>
              <a:off x="274638" y="4554931"/>
              <a:ext cx="6399745" cy="550639"/>
            </a:xfrm>
            <a:prstGeom prst="rect">
              <a:avLst/>
            </a:prstGeom>
            <a:noFill/>
          </p:spPr>
          <p:txBody>
            <a:bodyPr wrap="none" lIns="182880" tIns="146304" rIns="182880" bIns="146304" rtlCol="0">
              <a:spAutoFit/>
            </a:bodyPr>
            <a:lstStyle/>
            <a:p>
              <a:pPr>
                <a:lnSpc>
                  <a:spcPct val="90000"/>
                </a:lnSpc>
                <a:spcAft>
                  <a:spcPts val="441"/>
                </a:spcAft>
              </a:pPr>
              <a:r>
                <a:rPr lang="en-US" sz="1765"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166030" y="2626221"/>
            <a:ext cx="8289327"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3695465" y="3412173"/>
            <a:ext cx="4246061" cy="767202"/>
          </a:xfrm>
          <a:prstGeom prst="rect">
            <a:avLst/>
          </a:prstGeom>
          <a:noFill/>
        </p:spPr>
        <p:txBody>
          <a:bodyPr wrap="square" lIns="134464" tIns="107571" rIns="134464" bIns="107571" rtlCol="0">
            <a:spAutoFit/>
          </a:bodyPr>
          <a:lstStyle/>
          <a:p>
            <a:pPr algn="l">
              <a:lnSpc>
                <a:spcPct val="90000"/>
              </a:lnSpc>
              <a:spcAft>
                <a:spcPts val="441"/>
              </a:spcAft>
            </a:pPr>
            <a:r>
              <a:rPr lang="en-US" sz="3971"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3695465" y="4198125"/>
            <a:ext cx="4246061" cy="767202"/>
          </a:xfrm>
          <a:prstGeom prst="rect">
            <a:avLst/>
          </a:prstGeom>
          <a:noFill/>
        </p:spPr>
        <p:txBody>
          <a:bodyPr wrap="square" lIns="134464" tIns="107571" rIns="134464" bIns="107571" rtlCol="0">
            <a:spAutoFit/>
          </a:bodyPr>
          <a:lstStyle/>
          <a:p>
            <a:pPr algn="l">
              <a:lnSpc>
                <a:spcPct val="90000"/>
              </a:lnSpc>
              <a:spcAft>
                <a:spcPts val="441"/>
              </a:spcAft>
            </a:pPr>
            <a:r>
              <a:rPr lang="en-US" sz="3971"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3695465" y="1840269"/>
            <a:ext cx="1900333"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3695465" y="1055246"/>
            <a:ext cx="2218626" cy="767202"/>
          </a:xfrm>
          <a:prstGeom prst="rect">
            <a:avLst/>
          </a:prstGeom>
          <a:noFill/>
        </p:spPr>
        <p:txBody>
          <a:bodyPr wrap="none" lIns="134464" tIns="107571" rIns="134464" bIns="107571" rtlCol="0">
            <a:spAutoFit/>
          </a:bodyPr>
          <a:lstStyle/>
          <a:p>
            <a:pPr>
              <a:lnSpc>
                <a:spcPct val="90000"/>
              </a:lnSpc>
              <a:spcAft>
                <a:spcPts val="441"/>
              </a:spcAft>
            </a:pPr>
            <a:r>
              <a:rPr lang="en-US" sz="3971"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658382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2084187"/>
            <a:ext cx="6723139" cy="1793090"/>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4" y="470067"/>
            <a:ext cx="1067477" cy="304828"/>
          </a:xfrm>
          <a:prstGeom prst="rect">
            <a:avLst/>
          </a:prstGeom>
        </p:spPr>
      </p:pic>
      <p:sp>
        <p:nvSpPr>
          <p:cNvPr id="7" name="Text Placeholder 16"/>
          <p:cNvSpPr>
            <a:spLocks noGrp="1"/>
          </p:cNvSpPr>
          <p:nvPr>
            <p:ph type="body" sz="quarter" idx="13" hasCustomPrompt="1"/>
          </p:nvPr>
        </p:nvSpPr>
        <p:spPr>
          <a:xfrm>
            <a:off x="6254758" y="288560"/>
            <a:ext cx="2689274"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a:t>
            </a:r>
          </a:p>
        </p:txBody>
      </p:sp>
      <p:sp>
        <p:nvSpPr>
          <p:cNvPr id="8" name="Text Placeholder 16"/>
          <p:cNvSpPr>
            <a:spLocks noGrp="1"/>
          </p:cNvSpPr>
          <p:nvPr>
            <p:ph type="body" sz="quarter" idx="14" hasCustomPrompt="1"/>
          </p:nvPr>
        </p:nvSpPr>
        <p:spPr>
          <a:xfrm>
            <a:off x="201977" y="6064919"/>
            <a:ext cx="2689274" cy="499176"/>
          </a:xfrm>
        </p:spPr>
        <p:txBody>
          <a:bodyPr lIns="182880" tIns="146304" rIns="182880" bIns="146304" anchor="b"/>
          <a:lstStyle>
            <a:lvl1pPr marL="0" indent="0" algn="l">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Yammer hashtag</a:t>
            </a:r>
          </a:p>
        </p:txBody>
      </p:sp>
    </p:spTree>
    <p:extLst>
      <p:ext uri="{BB962C8B-B14F-4D97-AF65-F5344CB8AC3E}">
        <p14:creationId xmlns:p14="http://schemas.microsoft.com/office/powerpoint/2010/main" val="413983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88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10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68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4"/>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05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613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86"/>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3277255" y="6586705"/>
            <a:ext cx="2589491"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2" b="0" spc="11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54354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image" Target="../media/image3.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4.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5.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theme" Target="../theme/theme6.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image" Target="../media/image3.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image" Target="../media/image3.emf"/><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theme" Target="../theme/theme8.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theme" Target="../theme/theme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6" r:id="rId27"/>
    <p:sldLayoutId id="2147483717" r:id="rId28"/>
    <p:sldLayoutId id="2147483718" r:id="rId29"/>
    <p:sldLayoutId id="2147483719" r:id="rId30"/>
    <p:sldLayoutId id="2147483720" r:id="rId31"/>
    <p:sldLayoutId id="2147483721" r:id="rId32"/>
    <p:sldLayoutId id="2147483771" r:id="rId33"/>
    <p:sldLayoutId id="2147483772" r:id="rId3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206042451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3408" tIns="89631" rIns="143408" bIns="89631" rtlCol="0" anchor="t">
            <a:noAutofit/>
          </a:bodyPr>
          <a:lstStyle/>
          <a:p>
            <a:r>
              <a:rPr lang="en-US" dirty="0"/>
              <a:t>Click to edit Master title style</a:t>
            </a:r>
          </a:p>
        </p:txBody>
      </p:sp>
      <p:sp>
        <p:nvSpPr>
          <p:cNvPr id="4" name="Text Placeholder 3"/>
          <p:cNvSpPr>
            <a:spLocks noGrp="1"/>
          </p:cNvSpPr>
          <p:nvPr>
            <p:ph type="body" idx="1"/>
          </p:nvPr>
        </p:nvSpPr>
        <p:spPr>
          <a:xfrm>
            <a:off x="201933" y="1189178"/>
            <a:ext cx="8740141" cy="1581011"/>
          </a:xfrm>
          <a:prstGeom prst="rect">
            <a:avLst/>
          </a:prstGeom>
        </p:spPr>
        <p:txBody>
          <a:bodyPr vert="horz" wrap="square" lIns="143408" tIns="89631" rIns="143408" bIns="89631"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7065862"/>
      </p:ext>
    </p:extLst>
  </p:cSld>
  <p:clrMap bg1="dk1" tx1="lt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p:transition>
  <p:txStyles>
    <p:titleStyle>
      <a:lvl1pPr algn="l" defTabSz="685580" rtl="0" eaLnBrk="1" latinLnBrk="0" hangingPunct="1">
        <a:lnSpc>
          <a:spcPct val="90000"/>
        </a:lnSpc>
        <a:spcBef>
          <a:spcPct val="0"/>
        </a:spcBef>
        <a:buNone/>
        <a:defRPr lang="en-US" sz="3525"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37" marR="0" indent="-252037" algn="l" defTabSz="685580" rtl="0" eaLnBrk="1" fontAlgn="auto" latinLnBrk="0" hangingPunct="1">
        <a:lnSpc>
          <a:spcPct val="90000"/>
        </a:lnSpc>
        <a:spcBef>
          <a:spcPct val="20000"/>
        </a:spcBef>
        <a:spcAft>
          <a:spcPts val="0"/>
        </a:spcAft>
        <a:buClrTx/>
        <a:buSzPct val="90000"/>
        <a:buFont typeface="Arial" pitchFamily="34" charset="0"/>
        <a:buChar char="•"/>
        <a:tabLst/>
        <a:defRPr sz="277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29396" marR="0" indent="-177359" algn="l" defTabSz="68558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88086"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56110"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924134" marR="0" indent="-168025" algn="l" defTabSz="685580"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1885343"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3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2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12" indent="-171395" algn="l" defTabSz="68558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89"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69" algn="l" defTabSz="685580" rtl="0" eaLnBrk="1" latinLnBrk="0" hangingPunct="1">
        <a:defRPr sz="1350" kern="1200">
          <a:solidFill>
            <a:schemeClr val="tx1"/>
          </a:solidFill>
          <a:latin typeface="+mn-lt"/>
          <a:ea typeface="+mn-ea"/>
          <a:cs typeface="+mn-cs"/>
        </a:defRPr>
      </a:lvl4pPr>
      <a:lvl5pPr marL="1371158" algn="l" defTabSz="685580" rtl="0" eaLnBrk="1" latinLnBrk="0" hangingPunct="1">
        <a:defRPr sz="1350" kern="1200">
          <a:solidFill>
            <a:schemeClr val="tx1"/>
          </a:solidFill>
          <a:latin typeface="+mn-lt"/>
          <a:ea typeface="+mn-ea"/>
          <a:cs typeface="+mn-cs"/>
        </a:defRPr>
      </a:lvl5pPr>
      <a:lvl6pPr marL="1713949" algn="l" defTabSz="685580" rtl="0" eaLnBrk="1" latinLnBrk="0" hangingPunct="1">
        <a:defRPr sz="1350" kern="1200">
          <a:solidFill>
            <a:schemeClr val="tx1"/>
          </a:solidFill>
          <a:latin typeface="+mn-lt"/>
          <a:ea typeface="+mn-ea"/>
          <a:cs typeface="+mn-cs"/>
        </a:defRPr>
      </a:lvl6pPr>
      <a:lvl7pPr marL="2056739" algn="l" defTabSz="685580" rtl="0" eaLnBrk="1" latinLnBrk="0" hangingPunct="1">
        <a:defRPr sz="1350" kern="1200">
          <a:solidFill>
            <a:schemeClr val="tx1"/>
          </a:solidFill>
          <a:latin typeface="+mn-lt"/>
          <a:ea typeface="+mn-ea"/>
          <a:cs typeface="+mn-cs"/>
        </a:defRPr>
      </a:lvl7pPr>
      <a:lvl8pPr marL="2399527" algn="l" defTabSz="685580" rtl="0" eaLnBrk="1" latinLnBrk="0" hangingPunct="1">
        <a:defRPr sz="1350" kern="1200">
          <a:solidFill>
            <a:schemeClr val="tx1"/>
          </a:solidFill>
          <a:latin typeface="+mn-lt"/>
          <a:ea typeface="+mn-ea"/>
          <a:cs typeface="+mn-cs"/>
        </a:defRPr>
      </a:lvl8pPr>
      <a:lvl9pPr marL="2742317" algn="l" defTabSz="68558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031059"/>
            <a:ext cx="8740141" cy="158351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9224682" y="0"/>
            <a:ext cx="248771"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7081942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3" r:id="rId4"/>
    <p:sldLayoutId id="2147483764" r:id="rId5"/>
    <p:sldLayoutId id="2147483765" r:id="rId6"/>
    <p:sldLayoutId id="2147483766" r:id="rId7"/>
    <p:sldLayoutId id="2147483767" r:id="rId8"/>
    <p:sldLayoutId id="2147483768" r:id="rId9"/>
    <p:sldLayoutId id="2147483769" r:id="rId10"/>
  </p:sldLayoutIdLst>
  <p:transition>
    <p:fade/>
  </p:transition>
  <p:txStyles>
    <p:titleStyle>
      <a:lvl1pPr marL="0" algn="l" defTabSz="685775" rtl="0" eaLnBrk="1" latinLnBrk="0" hangingPunct="1">
        <a:lnSpc>
          <a:spcPct val="90000"/>
        </a:lnSpc>
        <a:spcBef>
          <a:spcPct val="0"/>
        </a:spcBef>
        <a:buNone/>
        <a:defRPr lang="en-US" sz="3300" b="0" kern="1200" cap="none" spc="-75"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031059"/>
            <a:ext cx="8740141" cy="158351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9224682" y="0"/>
            <a:ext cx="248771"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303660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ransition>
    <p:fade/>
  </p:transition>
  <p:txStyles>
    <p:titleStyle>
      <a:lvl1pPr marL="0" algn="l" defTabSz="685775" rtl="0" eaLnBrk="1" latinLnBrk="0" hangingPunct="1">
        <a:lnSpc>
          <a:spcPct val="90000"/>
        </a:lnSpc>
        <a:spcBef>
          <a:spcPct val="0"/>
        </a:spcBef>
        <a:buNone/>
        <a:defRPr lang="en-US" sz="3300" b="0" kern="1200" cap="none" spc="-75"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93933110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9110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01929" y="6558796"/>
            <a:ext cx="2894705" cy="134483"/>
          </a:xfrm>
          <a:prstGeom prst="rect">
            <a:avLst/>
          </a:prstGeom>
        </p:spPr>
        <p:txBody>
          <a:bodyPr vert="horz" lIns="0" tIns="0" rIns="91440" bIns="0" rtlCol="0" anchor="ctr"/>
          <a:lstStyle>
            <a:lvl1pPr marL="0" algn="l" defTabSz="68584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8525375" y="6558796"/>
            <a:ext cx="4166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744132204"/>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Lst>
  <p:transition>
    <p:fade/>
  </p:transition>
  <p:hf sldNum="0" hdr="0" dt="0"/>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382646019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6032982" y="3116543"/>
            <a:ext cx="6858623" cy="624914"/>
          </a:xfrm>
          <a:prstGeom prst="rect">
            <a:avLst/>
          </a:prstGeom>
        </p:spPr>
      </p:pic>
    </p:spTree>
    <p:extLst>
      <p:ext uri="{BB962C8B-B14F-4D97-AF65-F5344CB8AC3E}">
        <p14:creationId xmlns:p14="http://schemas.microsoft.com/office/powerpoint/2010/main" val="348036499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aka.ms/70-535"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hyperlink" Target="https://aka.ms/Azure/Architectures" TargetMode="External"/><Relationship Id="rId5" Type="http://schemas.openxmlformats.org/officeDocument/2006/relationships/hyperlink" Target="http://aka.ms/Azure/Learn" TargetMode="External"/><Relationship Id="rId4" Type="http://schemas.openxmlformats.org/officeDocument/2006/relationships/hyperlink" Target="http://aka.ms/Ignite/70-534"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1.mp4"/><Relationship Id="rId7" Type="http://schemas.openxmlformats.org/officeDocument/2006/relationships/image" Target="../media/image53.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hyperlink" Target="https://azure.microsoft.com/en-us/resources/templates/" TargetMode="External"/><Relationship Id="rId5" Type="http://schemas.openxmlformats.org/officeDocument/2006/relationships/notesSlide" Target="../notesSlides/notesSlide20.xml"/><Relationship Id="rId4"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63.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2.xml"/><Relationship Id="rId4" Type="http://schemas.openxmlformats.org/officeDocument/2006/relationships/image" Target="../media/image6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2.xml"/><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hyperlink" Target="http://azure.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s://aka.ms/azure/mva" TargetMode="External"/><Relationship Id="rId5" Type="http://schemas.openxmlformats.org/officeDocument/2006/relationships/hyperlink" Target="https://myignite.microsoft.com/sessions?q=%22Hands-On%20Labs%22" TargetMode="External"/><Relationship Id="rId4" Type="http://schemas.openxmlformats.org/officeDocument/2006/relationships/hyperlink" Target="http://aka.ms/Azure/trial"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azure/virtual-machines/windows/sizes-storage"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compute"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docs.microsoft.com/en-us/azure/virtual-machines/virtual-machines-windows-sizes-general"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hpc"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azure.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110.xml"/><Relationship Id="rId6" Type="http://schemas.openxmlformats.org/officeDocument/2006/relationships/hyperlink" Target="https://aka.ms/azure/mva" TargetMode="External"/><Relationship Id="rId5" Type="http://schemas.openxmlformats.org/officeDocument/2006/relationships/hyperlink" Target="https://myignite.microsoft.com/sessions?q=%22Hands-On%20Labs%22" TargetMode="External"/><Relationship Id="rId4" Type="http://schemas.openxmlformats.org/officeDocument/2006/relationships/hyperlink" Target="http://aka.ms/Azure/tria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notesSlide" Target="../notesSlides/notesSlide4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4.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aka.ms/70-535" TargetMode="External"/><Relationship Id="rId2" Type="http://schemas.openxmlformats.org/officeDocument/2006/relationships/notesSlide" Target="../notesSlides/notesSlide5.xml"/><Relationship Id="rId1" Type="http://schemas.openxmlformats.org/officeDocument/2006/relationships/slideLayout" Target="../slideLayouts/slideLayout94.xml"/><Relationship Id="rId5" Type="http://schemas.openxmlformats.org/officeDocument/2006/relationships/hyperlink" Target="http://aka.ms/Ignite/70-534" TargetMode="External"/><Relationship Id="rId4" Type="http://schemas.openxmlformats.org/officeDocument/2006/relationships/hyperlink" Target="http://aka.ms/70-53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90.xml"/><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31.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slide" Target="slide23.xml"/><Relationship Id="rId18" Type="http://schemas.openxmlformats.org/officeDocument/2006/relationships/slide" Target="slide18.xml"/><Relationship Id="rId3" Type="http://schemas.openxmlformats.org/officeDocument/2006/relationships/image" Target="../media/image83.jpeg"/><Relationship Id="rId7" Type="http://schemas.openxmlformats.org/officeDocument/2006/relationships/image" Target="../media/image87.png"/><Relationship Id="rId12" Type="http://schemas.openxmlformats.org/officeDocument/2006/relationships/slide" Target="slide50.xml"/><Relationship Id="rId17" Type="http://schemas.openxmlformats.org/officeDocument/2006/relationships/slide" Target="slide54.xml"/><Relationship Id="rId2" Type="http://schemas.openxmlformats.org/officeDocument/2006/relationships/notesSlide" Target="../notesSlides/notesSlide53.xml"/><Relationship Id="rId16" Type="http://schemas.openxmlformats.org/officeDocument/2006/relationships/slide" Target="slide20.xml"/><Relationship Id="rId1" Type="http://schemas.openxmlformats.org/officeDocument/2006/relationships/slideLayout" Target="../slideLayouts/slideLayout125.xml"/><Relationship Id="rId6" Type="http://schemas.openxmlformats.org/officeDocument/2006/relationships/image" Target="../media/image86.svg"/><Relationship Id="rId11" Type="http://schemas.openxmlformats.org/officeDocument/2006/relationships/slide" Target="slide47.xml"/><Relationship Id="rId5" Type="http://schemas.openxmlformats.org/officeDocument/2006/relationships/image" Target="../media/image85.png"/><Relationship Id="rId15" Type="http://schemas.openxmlformats.org/officeDocument/2006/relationships/slide" Target="slide29.xml"/><Relationship Id="rId10" Type="http://schemas.openxmlformats.org/officeDocument/2006/relationships/slide" Target="slide48.xml"/><Relationship Id="rId19" Type="http://schemas.openxmlformats.org/officeDocument/2006/relationships/slide" Target="slide3.xml"/><Relationship Id="rId4" Type="http://schemas.openxmlformats.org/officeDocument/2006/relationships/image" Target="../media/image84.tiff"/><Relationship Id="rId9" Type="http://schemas.openxmlformats.org/officeDocument/2006/relationships/slide" Target="slide49.xml"/><Relationship Id="rId14" Type="http://schemas.openxmlformats.org/officeDocument/2006/relationships/slide" Target="slide43.xml"/></Relationships>
</file>

<file path=ppt/slides/_rels/slide55.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 Type="http://schemas.openxmlformats.org/officeDocument/2006/relationships/notesSlide" Target="../notesSlides/notesSlide54.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125.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svg"/><Relationship Id="rId19" Type="http://schemas.openxmlformats.org/officeDocument/2006/relationships/image" Target="../media/image105.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 Id="rId22"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41.xml"/></Relationships>
</file>

<file path=ppt/slides/_rels/slide57.xml.rels><?xml version="1.0" encoding="UTF-8" standalone="yes"?>
<Relationships xmlns="http://schemas.openxmlformats.org/package/2006/relationships"><Relationship Id="rId3" Type="http://schemas.openxmlformats.org/officeDocument/2006/relationships/hyperlink" Target="http://aka.ms/Azure/ASE" TargetMode="External"/><Relationship Id="rId2" Type="http://schemas.openxmlformats.org/officeDocument/2006/relationships/notesSlide" Target="../notesSlides/notesSlide56.xml"/><Relationship Id="rId1" Type="http://schemas.openxmlformats.org/officeDocument/2006/relationships/slideLayout" Target="../slideLayouts/slideLayout160.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Fazal M Raza</a:t>
            </a:r>
          </a:p>
          <a:p>
            <a:r>
              <a:rPr lang="en-US" dirty="0"/>
              <a:t>Azure Technology Specialist </a:t>
            </a:r>
          </a:p>
        </p:txBody>
      </p:sp>
      <p:sp>
        <p:nvSpPr>
          <p:cNvPr id="2" name="Title 1"/>
          <p:cNvSpPr>
            <a:spLocks noGrp="1"/>
          </p:cNvSpPr>
          <p:nvPr>
            <p:ph type="ctrTitle"/>
          </p:nvPr>
        </p:nvSpPr>
        <p:spPr>
          <a:solidFill>
            <a:srgbClr val="007233"/>
          </a:solidFill>
        </p:spPr>
        <p:txBody>
          <a:bodyPr/>
          <a:lstStyle/>
          <a:p>
            <a:r>
              <a:rPr lang="en-US" sz="3000" dirty="0"/>
              <a:t>Compute Infrastructure</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Solutions by using Platform Services</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871462"/>
          <a:ext cx="8797908" cy="3353680"/>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Platform Services Objectives</a:t>
                      </a:r>
                    </a:p>
                  </a:txBody>
                  <a:tcPr marL="67232" marR="67232" marT="33616" marB="33616"/>
                </a:tc>
                <a:tc>
                  <a:txBody>
                    <a:bodyPr/>
                    <a:lstStyle/>
                    <a:p>
                      <a:r>
                        <a:rPr lang="en-US" sz="1800" b="1" dirty="0"/>
                        <a:t>Platform Services</a:t>
                      </a:r>
                      <a:r>
                        <a:rPr lang="en-US" sz="1800" dirty="0"/>
                        <a:t> New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739550">
                <a:tc>
                  <a:txBody>
                    <a:bodyPr/>
                    <a:lstStyle/>
                    <a:p>
                      <a:r>
                        <a:rPr lang="en-US" sz="1800" b="1" kern="1200" dirty="0">
                          <a:solidFill>
                            <a:schemeClr val="accent2">
                              <a:lumMod val="60000"/>
                              <a:lumOff val="40000"/>
                            </a:schemeClr>
                          </a:solidFill>
                          <a:latin typeface="+mn-lt"/>
                          <a:ea typeface="+mn-ea"/>
                          <a:cs typeface="+mn-cs"/>
                        </a:rPr>
                        <a:t>Design for Artificial Intelligence Solutions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Cognitive Services, </a:t>
                      </a:r>
                      <a:r>
                        <a:rPr lang="en-US" sz="1500" b="1" kern="1200" dirty="0">
                          <a:solidFill>
                            <a:schemeClr val="accent2">
                              <a:lumMod val="60000"/>
                              <a:lumOff val="40000"/>
                            </a:schemeClr>
                          </a:solidFill>
                          <a:latin typeface="+mn-lt"/>
                          <a:ea typeface="+mn-ea"/>
                          <a:cs typeface="+mn-cs"/>
                        </a:rPr>
                        <a:t>Azure Bot Service</a:t>
                      </a:r>
                      <a:r>
                        <a:rPr lang="en-US" sz="1500" kern="1200" dirty="0">
                          <a:solidFill>
                            <a:schemeClr val="accent2">
                              <a:lumMod val="60000"/>
                              <a:lumOff val="40000"/>
                            </a:schemeClr>
                          </a:solidFill>
                          <a:latin typeface="+mn-lt"/>
                          <a:ea typeface="+mn-ea"/>
                          <a:cs typeface="+mn-cs"/>
                        </a:rPr>
                        <a:t>, Azure Machine Learning, and other categories that fall under cognitive AI</a:t>
                      </a:r>
                    </a:p>
                  </a:txBody>
                  <a:tcPr marL="67232" marR="67232" marT="33616" marB="33616"/>
                </a:tc>
                <a:extLst>
                  <a:ext uri="{0D108BD9-81ED-4DB2-BD59-A6C34878D82A}">
                    <a16:rowId xmlns:a16="http://schemas.microsoft.com/office/drawing/2014/main" val="4068123521"/>
                  </a:ext>
                </a:extLst>
              </a:tr>
              <a:tr h="963657">
                <a:tc>
                  <a:txBody>
                    <a:bodyPr/>
                    <a:lstStyle/>
                    <a:p>
                      <a:r>
                        <a:rPr lang="en-US" sz="1800" b="1" kern="1200" dirty="0">
                          <a:solidFill>
                            <a:schemeClr val="accent2">
                              <a:lumMod val="60000"/>
                              <a:lumOff val="40000"/>
                            </a:schemeClr>
                          </a:solidFill>
                          <a:latin typeface="+mn-lt"/>
                          <a:ea typeface="+mn-ea"/>
                          <a:cs typeface="+mn-cs"/>
                        </a:rPr>
                        <a:t>Design for IoT</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Stream Analytics, IoT Hubs, Event Hubs, real-time analytics, </a:t>
                      </a:r>
                      <a:r>
                        <a:rPr lang="en-US" sz="1500" b="1" kern="1200" dirty="0">
                          <a:solidFill>
                            <a:schemeClr val="accent2">
                              <a:lumMod val="60000"/>
                              <a:lumOff val="40000"/>
                            </a:schemeClr>
                          </a:solidFill>
                          <a:latin typeface="+mn-lt"/>
                          <a:ea typeface="+mn-ea"/>
                          <a:cs typeface="+mn-cs"/>
                        </a:rPr>
                        <a:t>Time Series Insights</a:t>
                      </a:r>
                      <a:r>
                        <a:rPr lang="en-US" sz="1500" kern="1200" dirty="0">
                          <a:solidFill>
                            <a:schemeClr val="accent2">
                              <a:lumMod val="60000"/>
                              <a:lumOff val="40000"/>
                            </a:schemeClr>
                          </a:solidFill>
                          <a:latin typeface="+mn-lt"/>
                          <a:ea typeface="+mn-ea"/>
                          <a:cs typeface="+mn-cs"/>
                        </a:rPr>
                        <a:t>, </a:t>
                      </a:r>
                      <a:r>
                        <a:rPr lang="en-US" sz="1500" b="1" kern="1200" dirty="0">
                          <a:solidFill>
                            <a:schemeClr val="accent2">
                              <a:lumMod val="60000"/>
                              <a:lumOff val="40000"/>
                            </a:schemeClr>
                          </a:solidFill>
                          <a:latin typeface="+mn-lt"/>
                          <a:ea typeface="+mn-ea"/>
                          <a:cs typeface="+mn-cs"/>
                        </a:rPr>
                        <a:t>IoT Edge</a:t>
                      </a:r>
                      <a:r>
                        <a:rPr lang="en-US" sz="1500" kern="1200" dirty="0">
                          <a:solidFill>
                            <a:schemeClr val="accent2">
                              <a:lumMod val="60000"/>
                              <a:lumOff val="40000"/>
                            </a:schemeClr>
                          </a:solidFill>
                          <a:latin typeface="+mn-lt"/>
                          <a:ea typeface="+mn-ea"/>
                          <a:cs typeface="+mn-cs"/>
                        </a:rPr>
                        <a:t>, </a:t>
                      </a:r>
                      <a:r>
                        <a:rPr lang="en-US" sz="1500" b="1" kern="1200" dirty="0">
                          <a:solidFill>
                            <a:schemeClr val="accent2">
                              <a:lumMod val="60000"/>
                              <a:lumOff val="40000"/>
                            </a:schemeClr>
                          </a:solidFill>
                          <a:latin typeface="+mn-lt"/>
                          <a:ea typeface="+mn-ea"/>
                          <a:cs typeface="+mn-cs"/>
                        </a:rPr>
                        <a:t>Notification Hubs, Event Grid</a:t>
                      </a:r>
                      <a:r>
                        <a:rPr lang="en-US" sz="1500" kern="1200" dirty="0">
                          <a:solidFill>
                            <a:schemeClr val="accent2">
                              <a:lumMod val="60000"/>
                              <a:lumOff val="40000"/>
                            </a:schemeClr>
                          </a:solidFill>
                          <a:latin typeface="+mn-lt"/>
                          <a:ea typeface="+mn-ea"/>
                          <a:cs typeface="+mn-cs"/>
                        </a:rPr>
                        <a:t>, and other categories that fall under IoT</a:t>
                      </a:r>
                    </a:p>
                  </a:txBody>
                  <a:tcPr marL="67232" marR="67232" marT="33616" marB="33616"/>
                </a:tc>
                <a:extLst>
                  <a:ext uri="{0D108BD9-81ED-4DB2-BD59-A6C34878D82A}">
                    <a16:rowId xmlns:a16="http://schemas.microsoft.com/office/drawing/2014/main" val="2393205779"/>
                  </a:ext>
                </a:extLst>
              </a:tr>
              <a:tr h="739550">
                <a:tc>
                  <a:txBody>
                    <a:bodyPr/>
                    <a:lstStyle/>
                    <a:p>
                      <a:r>
                        <a:rPr lang="en-US" sz="1800" b="1" kern="1200" dirty="0">
                          <a:solidFill>
                            <a:schemeClr val="dk1"/>
                          </a:solidFill>
                          <a:latin typeface="+mn-lt"/>
                          <a:ea typeface="+mn-ea"/>
                          <a:cs typeface="+mn-cs"/>
                        </a:rPr>
                        <a:t>Design messaging solution Architectures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Design for Event Grid, Azure Relay, Azure Functions, and Azure Logic Apps; design a push notification strategy for Mobile Apps, for performance &amp; scale</a:t>
                      </a:r>
                    </a:p>
                  </a:txBody>
                  <a:tcPr marL="67232" marR="67232" marT="33616" marB="33616"/>
                </a:tc>
                <a:extLst>
                  <a:ext uri="{0D108BD9-81ED-4DB2-BD59-A6C34878D82A}">
                    <a16:rowId xmlns:a16="http://schemas.microsoft.com/office/drawing/2014/main" val="1635889145"/>
                  </a:ext>
                </a:extLst>
              </a:tr>
              <a:tr h="515444">
                <a:tc>
                  <a:txBody>
                    <a:bodyPr/>
                    <a:lstStyle/>
                    <a:p>
                      <a:r>
                        <a:rPr lang="en-US" sz="1800" b="1" dirty="0">
                          <a:solidFill>
                            <a:schemeClr val="accent2">
                              <a:lumMod val="60000"/>
                              <a:lumOff val="40000"/>
                            </a:schemeClr>
                          </a:solidFill>
                        </a:rPr>
                        <a:t>Design for Media Services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Using video indexer, video API, computer vision API, preview, and other media related services</a:t>
                      </a:r>
                      <a:endParaRPr lang="en-US" sz="1500" b="1" kern="1200" dirty="0">
                        <a:solidFill>
                          <a:schemeClr val="accent2">
                            <a:lumMod val="60000"/>
                            <a:lumOff val="40000"/>
                          </a:schemeClr>
                        </a:solidFill>
                        <a:latin typeface="+mn-lt"/>
                        <a:ea typeface="+mn-ea"/>
                        <a:cs typeface="+mn-cs"/>
                      </a:endParaRPr>
                    </a:p>
                  </a:txBody>
                  <a:tcPr marL="67232" marR="67232" marT="33616" marB="33616"/>
                </a:tc>
                <a:extLst>
                  <a:ext uri="{0D108BD9-81ED-4DB2-BD59-A6C34878D82A}">
                    <a16:rowId xmlns:a16="http://schemas.microsoft.com/office/drawing/2014/main" val="2025156405"/>
                  </a:ext>
                </a:extLst>
              </a:tr>
            </a:tbl>
          </a:graphicData>
        </a:graphic>
      </p:graphicFrame>
    </p:spTree>
    <p:extLst>
      <p:ext uri="{BB962C8B-B14F-4D97-AF65-F5344CB8AC3E}">
        <p14:creationId xmlns:p14="http://schemas.microsoft.com/office/powerpoint/2010/main" val="145709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for Operations</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871462"/>
          <a:ext cx="8797908" cy="3286448"/>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Operations Objectives</a:t>
                      </a:r>
                    </a:p>
                  </a:txBody>
                  <a:tcPr marL="67232" marR="67232" marT="33616" marB="33616"/>
                </a:tc>
                <a:tc>
                  <a:txBody>
                    <a:bodyPr/>
                    <a:lstStyle/>
                    <a:p>
                      <a:r>
                        <a:rPr lang="en-US" sz="1800" b="1" dirty="0"/>
                        <a:t>Design Operations</a:t>
                      </a:r>
                      <a:r>
                        <a:rPr lang="en-US" sz="1800" dirty="0"/>
                        <a:t> New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963657">
                <a:tc>
                  <a:txBody>
                    <a:bodyPr/>
                    <a:lstStyle/>
                    <a:p>
                      <a:r>
                        <a:rPr lang="en-US" sz="1800" b="1" kern="1200" dirty="0">
                          <a:solidFill>
                            <a:schemeClr val="dk1"/>
                          </a:solidFill>
                          <a:latin typeface="+mn-lt"/>
                          <a:ea typeface="+mn-ea"/>
                          <a:cs typeface="+mn-cs"/>
                        </a:rPr>
                        <a:t>Design application monitoring </a:t>
                      </a:r>
                      <a:r>
                        <a:rPr lang="en-US" sz="1800" b="1" kern="1200" dirty="0">
                          <a:solidFill>
                            <a:schemeClr val="accent2">
                              <a:lumMod val="60000"/>
                              <a:lumOff val="40000"/>
                            </a:schemeClr>
                          </a:solidFill>
                          <a:latin typeface="+mn-lt"/>
                          <a:ea typeface="+mn-ea"/>
                          <a:cs typeface="+mn-cs"/>
                        </a:rPr>
                        <a:t>and alerting strategy</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Define solutions for analyzing logs and enabling alerts using Azure Log Analytics, define solutions for analyzing performance metrics and enabling alerts using Azure Monitor</a:t>
                      </a:r>
                    </a:p>
                  </a:txBody>
                  <a:tcPr marL="67232" marR="67232" marT="33616" marB="33616"/>
                </a:tc>
                <a:extLst>
                  <a:ext uri="{0D108BD9-81ED-4DB2-BD59-A6C34878D82A}">
                    <a16:rowId xmlns:a16="http://schemas.microsoft.com/office/drawing/2014/main" val="4068123521"/>
                  </a:ext>
                </a:extLst>
              </a:tr>
              <a:tr h="963657">
                <a:tc>
                  <a:txBody>
                    <a:bodyPr/>
                    <a:lstStyle/>
                    <a:p>
                      <a:r>
                        <a:rPr lang="en-US" sz="1800" b="1" kern="1200" dirty="0">
                          <a:solidFill>
                            <a:schemeClr val="accent2">
                              <a:lumMod val="60000"/>
                              <a:lumOff val="40000"/>
                            </a:schemeClr>
                          </a:solidFill>
                          <a:latin typeface="+mn-lt"/>
                          <a:ea typeface="+mn-ea"/>
                          <a:cs typeface="+mn-cs"/>
                        </a:rPr>
                        <a:t>Design platform monitoring and alerting</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…using Azure Health, Azure Advisor, and Activity Log; define a monitoring solution for Azure Networks using Log Analytics and Network Watcher service; monitor security with Azure Security Center</a:t>
                      </a:r>
                    </a:p>
                  </a:txBody>
                  <a:tcPr marL="67232" marR="67232" marT="33616" marB="33616"/>
                </a:tc>
                <a:extLst>
                  <a:ext uri="{0D108BD9-81ED-4DB2-BD59-A6C34878D82A}">
                    <a16:rowId xmlns:a16="http://schemas.microsoft.com/office/drawing/2014/main" val="2393205779"/>
                  </a:ext>
                </a:extLst>
              </a:tr>
              <a:tr h="963657">
                <a:tc>
                  <a:txBody>
                    <a:bodyPr/>
                    <a:lstStyle/>
                    <a:p>
                      <a:r>
                        <a:rPr lang="en-US" sz="1800" b="1" kern="1200" dirty="0">
                          <a:solidFill>
                            <a:schemeClr val="dk1"/>
                          </a:solidFill>
                          <a:latin typeface="+mn-lt"/>
                          <a:ea typeface="+mn-ea"/>
                          <a:cs typeface="+mn-cs"/>
                        </a:rPr>
                        <a:t>Design an operations automation strategy</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a:t>
                      </a:r>
                      <a:r>
                        <a:rPr lang="en-US" sz="1500" kern="1200" dirty="0">
                          <a:solidFill>
                            <a:schemeClr val="tx1"/>
                          </a:solidFill>
                          <a:latin typeface="+mn-lt"/>
                          <a:ea typeface="+mn-ea"/>
                          <a:cs typeface="+mn-cs"/>
                        </a:rPr>
                        <a:t>Chef, Puppet, DSC</a:t>
                      </a:r>
                      <a:r>
                        <a:rPr lang="en-US" sz="1500" kern="1200" dirty="0">
                          <a:solidFill>
                            <a:schemeClr val="accent2">
                              <a:lumMod val="60000"/>
                              <a:lumOff val="40000"/>
                            </a:schemeClr>
                          </a:solidFill>
                          <a:latin typeface="+mn-lt"/>
                          <a:ea typeface="+mn-ea"/>
                          <a:cs typeface="+mn-cs"/>
                        </a:rPr>
                        <a:t>, Event Grid, and Azure Logic Apps; define a strategy for auto-scaling; define a strategy for enabling periodic processes and tasks</a:t>
                      </a:r>
                    </a:p>
                  </a:txBody>
                  <a:tcPr marL="67232" marR="67232" marT="33616" marB="33616"/>
                </a:tc>
                <a:extLst>
                  <a:ext uri="{0D108BD9-81ED-4DB2-BD59-A6C34878D82A}">
                    <a16:rowId xmlns:a16="http://schemas.microsoft.com/office/drawing/2014/main" val="1635889145"/>
                  </a:ext>
                </a:extLst>
              </a:tr>
            </a:tbl>
          </a:graphicData>
        </a:graphic>
      </p:graphicFrame>
    </p:spTree>
    <p:extLst>
      <p:ext uri="{BB962C8B-B14F-4D97-AF65-F5344CB8AC3E}">
        <p14:creationId xmlns:p14="http://schemas.microsoft.com/office/powerpoint/2010/main" val="5599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Compute Infrastructure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solutions using virtual machines </a:t>
            </a:r>
          </a:p>
          <a:p>
            <a:pPr lvl="1" fontAlgn="base"/>
            <a:r>
              <a:rPr lang="en-US"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dirty="0"/>
              <a:t>Design solutions for </a:t>
            </a:r>
            <a:r>
              <a:rPr lang="en-US" dirty="0" err="1"/>
              <a:t>serverless</a:t>
            </a:r>
            <a:r>
              <a:rPr lang="en-US" dirty="0"/>
              <a:t> computing </a:t>
            </a:r>
          </a:p>
          <a:p>
            <a:pPr lvl="1" fontAlgn="base"/>
            <a:r>
              <a:rPr lang="en-US" dirty="0"/>
              <a:t>Use Azure Functions to implement event-driven actions; design for </a:t>
            </a:r>
            <a:r>
              <a:rPr lang="en-US" dirty="0" err="1"/>
              <a:t>serverless</a:t>
            </a:r>
            <a:r>
              <a:rPr lang="en-US" dirty="0"/>
              <a:t> computing using Azure Container Instances; design application solutions by using Azure Logic Apps, Azure Functions, or both; determine when to use API management service</a:t>
            </a:r>
          </a:p>
          <a:p>
            <a:pPr fontAlgn="base"/>
            <a:r>
              <a:rPr lang="en-US" dirty="0"/>
              <a:t>Design </a:t>
            </a:r>
            <a:r>
              <a:rPr lang="en-US" dirty="0" err="1"/>
              <a:t>microservices</a:t>
            </a:r>
            <a:r>
              <a:rPr lang="en-US" dirty="0"/>
              <a:t>-based solutions   </a:t>
            </a:r>
          </a:p>
          <a:p>
            <a:pPr lvl="1" fontAlgn="base"/>
            <a:r>
              <a:rPr lang="en-US"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dirty="0"/>
              <a:t>Design web applications </a:t>
            </a:r>
          </a:p>
          <a:p>
            <a:pPr lvl="1" fontAlgn="base"/>
            <a:r>
              <a:rPr lang="en-US"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dirty="0" err="1"/>
              <a:t>Redis</a:t>
            </a:r>
            <a:r>
              <a:rPr lang="en-US" dirty="0"/>
              <a:t> cache</a:t>
            </a:r>
          </a:p>
          <a:p>
            <a:pPr fontAlgn="base"/>
            <a:r>
              <a:rPr lang="en-US" dirty="0"/>
              <a:t>Create compute-intensive application </a:t>
            </a:r>
          </a:p>
          <a:p>
            <a:pPr lvl="1" fontAlgn="base"/>
            <a:r>
              <a:rPr lang="en-US" dirty="0"/>
              <a:t>Design high-performance computing (HPC) and other compute-intensive applications using Azure Services; determine when to use Azure Batch; design stateless components to accommodate scale; design lifecycle strategy for Azure Batch</a:t>
            </a:r>
          </a:p>
        </p:txBody>
      </p:sp>
      <p:sp>
        <p:nvSpPr>
          <p:cNvPr id="4" name="Text Placeholder 3">
            <a:extLst>
              <a:ext uri="{FF2B5EF4-FFF2-40B4-BE49-F238E27FC236}">
                <a16:creationId xmlns:a16="http://schemas.microsoft.com/office/drawing/2014/main" id="{A2E11A74-67AE-49F9-93D7-C62BAB49023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15788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782618" y="4955255"/>
            <a:ext cx="1944092" cy="233287"/>
          </a:xfrm>
          <a:prstGeom prst="rect">
            <a:avLst/>
          </a:prstGeom>
          <a:noFill/>
        </p:spPr>
        <p:txBody>
          <a:bodyPr wrap="none" lIns="134451" tIns="107561" rIns="134451" bIns="107561" rtlCol="0">
            <a:noAutofit/>
          </a:bodyPr>
          <a:lstStyle/>
          <a:p>
            <a:pPr defTabSz="685478">
              <a:lnSpc>
                <a:spcPct val="90000"/>
              </a:lnSpc>
              <a:spcAft>
                <a:spcPts val="441"/>
              </a:spcAft>
              <a:defRPr/>
            </a:pPr>
            <a:r>
              <a:rPr lang="de-DE" sz="2100" dirty="0">
                <a:solidFill>
                  <a:srgbClr val="FFFFFF">
                    <a:lumMod val="50000"/>
                  </a:srgbClr>
                </a:solidFill>
                <a:latin typeface="Segoe UI Light"/>
              </a:rPr>
              <a:t>http://azureplatform.azurewebsites.net/</a:t>
            </a:r>
            <a:endParaRPr lang="en-US" sz="2100" dirty="0">
              <a:solidFill>
                <a:srgbClr val="FFFFFF">
                  <a:lumMod val="50000"/>
                </a:srgbClr>
              </a:solidFill>
              <a:latin typeface="Segoe UI Light"/>
            </a:endParaRPr>
          </a:p>
        </p:txBody>
      </p:sp>
      <p:sp>
        <p:nvSpPr>
          <p:cNvPr id="17" name="TextBox 16"/>
          <p:cNvSpPr txBox="1"/>
          <p:nvPr/>
        </p:nvSpPr>
        <p:spPr>
          <a:xfrm rot="16200000">
            <a:off x="8261481" y="5515373"/>
            <a:ext cx="1253033" cy="234224"/>
          </a:xfrm>
          <a:prstGeom prst="rect">
            <a:avLst/>
          </a:prstGeom>
          <a:noFill/>
        </p:spPr>
        <p:txBody>
          <a:bodyPr wrap="none" lIns="134451" tIns="107561" rIns="134451" bIns="107561" rtlCol="0">
            <a:noAutofit/>
          </a:bodyPr>
          <a:lstStyle/>
          <a:p>
            <a:pPr algn="r" defTabSz="685478">
              <a:lnSpc>
                <a:spcPct val="90000"/>
              </a:lnSpc>
              <a:spcAft>
                <a:spcPts val="441"/>
              </a:spcAft>
              <a:defRPr/>
            </a:pPr>
            <a:r>
              <a:rPr lang="de-DE" sz="900" dirty="0">
                <a:solidFill>
                  <a:srgbClr val="FFFFFF">
                    <a:lumMod val="50000"/>
                  </a:srgbClr>
                </a:solidFill>
                <a:latin typeface="Segoe UI Light"/>
              </a:rPr>
              <a:t>* Preview Services</a:t>
            </a:r>
            <a:endParaRPr lang="en-US" sz="900"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831181" y="4205445"/>
            <a:ext cx="2155503" cy="1169547"/>
          </a:xfrm>
          <a:prstGeom prst="rect">
            <a:avLst/>
          </a:prstGeom>
        </p:spPr>
      </p:pic>
      <p:pic>
        <p:nvPicPr>
          <p:cNvPr id="8" name="Picture 7"/>
          <p:cNvPicPr>
            <a:picLocks noChangeAspect="1"/>
          </p:cNvPicPr>
          <p:nvPr/>
        </p:nvPicPr>
        <p:blipFill>
          <a:blip r:embed="rId4"/>
          <a:stretch>
            <a:fillRect/>
          </a:stretch>
        </p:blipFill>
        <p:spPr>
          <a:xfrm>
            <a:off x="836183" y="2606513"/>
            <a:ext cx="2124904" cy="1506132"/>
          </a:xfrm>
          <a:prstGeom prst="rect">
            <a:avLst/>
          </a:prstGeom>
        </p:spPr>
      </p:pic>
      <p:pic>
        <p:nvPicPr>
          <p:cNvPr id="9" name="Picture 8"/>
          <p:cNvPicPr>
            <a:picLocks noChangeAspect="1"/>
          </p:cNvPicPr>
          <p:nvPr/>
        </p:nvPicPr>
        <p:blipFill>
          <a:blip r:embed="rId5"/>
          <a:stretch>
            <a:fillRect/>
          </a:stretch>
        </p:blipFill>
        <p:spPr>
          <a:xfrm>
            <a:off x="845019" y="1040296"/>
            <a:ext cx="2111305" cy="1495932"/>
          </a:xfrm>
          <a:prstGeom prst="rect">
            <a:avLst/>
          </a:prstGeom>
        </p:spPr>
      </p:pic>
      <p:pic>
        <p:nvPicPr>
          <p:cNvPr id="23" name="Picture 22"/>
          <p:cNvPicPr>
            <a:picLocks noChangeAspect="1"/>
          </p:cNvPicPr>
          <p:nvPr/>
        </p:nvPicPr>
        <p:blipFill rotWithShape="1">
          <a:blip r:embed="rId6"/>
          <a:srcRect b="7848"/>
          <a:stretch/>
        </p:blipFill>
        <p:spPr>
          <a:xfrm>
            <a:off x="1097254" y="5466877"/>
            <a:ext cx="7319871" cy="498155"/>
          </a:xfrm>
          <a:prstGeom prst="rect">
            <a:avLst/>
          </a:prstGeom>
        </p:spPr>
      </p:pic>
      <p:pic>
        <p:nvPicPr>
          <p:cNvPr id="19" name="Picture 18"/>
          <p:cNvPicPr>
            <a:picLocks noChangeAspect="1"/>
          </p:cNvPicPr>
          <p:nvPr/>
        </p:nvPicPr>
        <p:blipFill>
          <a:blip r:embed="rId7"/>
          <a:stretch>
            <a:fillRect/>
          </a:stretch>
        </p:blipFill>
        <p:spPr>
          <a:xfrm>
            <a:off x="6275460" y="1012624"/>
            <a:ext cx="2111305" cy="1495932"/>
          </a:xfrm>
          <a:prstGeom prst="rect">
            <a:avLst/>
          </a:prstGeom>
        </p:spPr>
      </p:pic>
      <p:pic>
        <p:nvPicPr>
          <p:cNvPr id="20" name="Picture 19"/>
          <p:cNvPicPr>
            <a:picLocks noChangeAspect="1"/>
          </p:cNvPicPr>
          <p:nvPr/>
        </p:nvPicPr>
        <p:blipFill>
          <a:blip r:embed="rId8"/>
          <a:stretch>
            <a:fillRect/>
          </a:stretch>
        </p:blipFill>
        <p:spPr>
          <a:xfrm>
            <a:off x="6282458" y="2598648"/>
            <a:ext cx="2155503" cy="1186547"/>
          </a:xfrm>
          <a:prstGeom prst="rect">
            <a:avLst/>
          </a:prstGeom>
        </p:spPr>
      </p:pic>
      <p:pic>
        <p:nvPicPr>
          <p:cNvPr id="21" name="Picture 20"/>
          <p:cNvPicPr>
            <a:picLocks noChangeAspect="1"/>
          </p:cNvPicPr>
          <p:nvPr/>
        </p:nvPicPr>
        <p:blipFill>
          <a:blip r:embed="rId9"/>
          <a:stretch>
            <a:fillRect/>
          </a:stretch>
        </p:blipFill>
        <p:spPr>
          <a:xfrm>
            <a:off x="6292653" y="3895572"/>
            <a:ext cx="2101105" cy="1509532"/>
          </a:xfrm>
          <a:prstGeom prst="rect">
            <a:avLst/>
          </a:prstGeom>
        </p:spPr>
      </p:pic>
      <p:pic>
        <p:nvPicPr>
          <p:cNvPr id="14" name="Picture 13"/>
          <p:cNvPicPr>
            <a:picLocks noChangeAspect="1"/>
          </p:cNvPicPr>
          <p:nvPr/>
        </p:nvPicPr>
        <p:blipFill>
          <a:blip r:embed="rId10"/>
          <a:stretch>
            <a:fillRect/>
          </a:stretch>
        </p:blipFill>
        <p:spPr>
          <a:xfrm>
            <a:off x="3583301" y="1018518"/>
            <a:ext cx="2121504" cy="1523131"/>
          </a:xfrm>
          <a:prstGeom prst="rect">
            <a:avLst/>
          </a:prstGeom>
        </p:spPr>
      </p:pic>
      <p:pic>
        <p:nvPicPr>
          <p:cNvPr id="15" name="Picture 14"/>
          <p:cNvPicPr>
            <a:picLocks noChangeAspect="1"/>
          </p:cNvPicPr>
          <p:nvPr/>
        </p:nvPicPr>
        <p:blipFill>
          <a:blip r:embed="rId11"/>
          <a:stretch>
            <a:fillRect/>
          </a:stretch>
        </p:blipFill>
        <p:spPr>
          <a:xfrm>
            <a:off x="3586529" y="2597957"/>
            <a:ext cx="2114703" cy="1206945"/>
          </a:xfrm>
          <a:prstGeom prst="rect">
            <a:avLst/>
          </a:prstGeom>
        </p:spPr>
      </p:pic>
      <p:pic>
        <p:nvPicPr>
          <p:cNvPr id="18" name="Picture 17"/>
          <p:cNvPicPr>
            <a:picLocks noChangeAspect="1"/>
          </p:cNvPicPr>
          <p:nvPr/>
        </p:nvPicPr>
        <p:blipFill>
          <a:blip r:embed="rId12"/>
          <a:stretch>
            <a:fillRect/>
          </a:stretch>
        </p:blipFill>
        <p:spPr>
          <a:xfrm>
            <a:off x="3582455" y="3877381"/>
            <a:ext cx="2128304" cy="1526531"/>
          </a:xfrm>
          <a:prstGeom prst="rect">
            <a:avLst/>
          </a:prstGeom>
        </p:spPr>
      </p:pic>
      <p:sp>
        <p:nvSpPr>
          <p:cNvPr id="27" name="Title 26">
            <a:extLst>
              <a:ext uri="{FF2B5EF4-FFF2-40B4-BE49-F238E27FC236}">
                <a16:creationId xmlns:a16="http://schemas.microsoft.com/office/drawing/2014/main" id="{44C1499E-3DC4-4D9C-8DB9-76EBE10DD493}"/>
              </a:ext>
            </a:extLst>
          </p:cNvPr>
          <p:cNvSpPr>
            <a:spLocks noGrp="1"/>
          </p:cNvSpPr>
          <p:nvPr>
            <p:ph type="title"/>
          </p:nvPr>
        </p:nvSpPr>
        <p:spPr>
          <a:xfrm>
            <a:off x="947420" y="43190"/>
            <a:ext cx="8020734" cy="853624"/>
          </a:xfrm>
        </p:spPr>
        <p:txBody>
          <a:bodyPr/>
          <a:lstStyle/>
          <a:p>
            <a:r>
              <a:rPr lang="en-US" dirty="0"/>
              <a:t>Azure Platform</a:t>
            </a:r>
          </a:p>
        </p:txBody>
      </p:sp>
    </p:spTree>
    <p:extLst>
      <p:ext uri="{BB962C8B-B14F-4D97-AF65-F5344CB8AC3E}">
        <p14:creationId xmlns:p14="http://schemas.microsoft.com/office/powerpoint/2010/main" val="153667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DBA6034-A671-4742-A227-DFBB740270AC}"/>
              </a:ext>
            </a:extLst>
          </p:cNvPr>
          <p:cNvSpPr/>
          <p:nvPr/>
        </p:nvSpPr>
        <p:spPr>
          <a:xfrm>
            <a:off x="10391" y="838644"/>
            <a:ext cx="9144000" cy="115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500" b="0">
              <a:solidFill>
                <a:prstClr val="white"/>
              </a:solidFill>
              <a:latin typeface="Calibri" panose="020F0502020204030204"/>
            </a:endParaRPr>
          </a:p>
        </p:txBody>
      </p:sp>
      <p:sp>
        <p:nvSpPr>
          <p:cNvPr id="3" name="Title 2">
            <a:extLst>
              <a:ext uri="{FF2B5EF4-FFF2-40B4-BE49-F238E27FC236}">
                <a16:creationId xmlns:a16="http://schemas.microsoft.com/office/drawing/2014/main" id="{19D4B955-89CE-40CD-BB13-1E51F2608666}"/>
              </a:ext>
            </a:extLst>
          </p:cNvPr>
          <p:cNvSpPr>
            <a:spLocks noGrp="1"/>
          </p:cNvSpPr>
          <p:nvPr>
            <p:ph type="title"/>
          </p:nvPr>
        </p:nvSpPr>
        <p:spPr>
          <a:xfrm>
            <a:off x="201930" y="1123370"/>
            <a:ext cx="8741880" cy="674749"/>
          </a:xfrm>
        </p:spPr>
        <p:txBody>
          <a:bodyPr/>
          <a:lstStyle/>
          <a:p>
            <a:r>
              <a:rPr lang="en-US" sz="3000" dirty="0"/>
              <a:t>IaaS Overview</a:t>
            </a:r>
          </a:p>
        </p:txBody>
      </p:sp>
      <p:sp>
        <p:nvSpPr>
          <p:cNvPr id="148" name="TextBox 147">
            <a:extLst>
              <a:ext uri="{FF2B5EF4-FFF2-40B4-BE49-F238E27FC236}">
                <a16:creationId xmlns:a16="http://schemas.microsoft.com/office/drawing/2014/main" id="{11FB6D9E-315A-4FB3-B9E0-86C72DD17414}"/>
              </a:ext>
            </a:extLst>
          </p:cNvPr>
          <p:cNvSpPr txBox="1"/>
          <p:nvPr/>
        </p:nvSpPr>
        <p:spPr>
          <a:xfrm>
            <a:off x="4080111" y="5700389"/>
            <a:ext cx="1082669" cy="183512"/>
          </a:xfrm>
          <a:prstGeom prst="rect">
            <a:avLst/>
          </a:prstGeom>
          <a:solidFill>
            <a:schemeClr val="accent1"/>
          </a:solidFill>
          <a:ln>
            <a:noFill/>
          </a:ln>
        </p:spPr>
        <p:txBody>
          <a:bodyPr wrap="none" lIns="68580" tIns="34290" rIns="68580" bIns="34290" rtlCol="0" anchor="ctr" anchorCtr="0">
            <a:spAutoFit/>
          </a:bodyPr>
          <a:lstStyle/>
          <a:p>
            <a:pPr algn="ctr" defTabSz="685800" fontAlgn="auto">
              <a:lnSpc>
                <a:spcPct val="90000"/>
              </a:lnSpc>
              <a:spcBef>
                <a:spcPts val="0"/>
              </a:spcBef>
              <a:spcAft>
                <a:spcPts val="450"/>
              </a:spcAft>
              <a:defRPr/>
            </a:pPr>
            <a:r>
              <a:rPr lang="en-US" sz="825" b="0" dirty="0">
                <a:solidFill>
                  <a:srgbClr val="FFFFFF"/>
                </a:solidFill>
                <a:latin typeface="Segoe UI"/>
                <a:cs typeface="+mn-cs"/>
              </a:rPr>
              <a:t>Managed by vendor</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2979057" y="5700389"/>
            <a:ext cx="1082267" cy="183512"/>
          </a:xfrm>
          <a:prstGeom prst="rect">
            <a:avLst/>
          </a:prstGeom>
          <a:solidFill>
            <a:srgbClr val="979797"/>
          </a:solidFill>
          <a:ln>
            <a:noFill/>
          </a:ln>
        </p:spPr>
        <p:txBody>
          <a:bodyPr wrap="square" lIns="68580" tIns="34290" rIns="68580" bIns="34290" rtlCol="0" anchor="ctr" anchorCtr="0">
            <a:spAutoFit/>
          </a:bodyPr>
          <a:lstStyle/>
          <a:p>
            <a:pPr algn="ctr" defTabSz="685800" fontAlgn="auto">
              <a:lnSpc>
                <a:spcPct val="90000"/>
              </a:lnSpc>
              <a:spcBef>
                <a:spcPts val="0"/>
              </a:spcBef>
              <a:spcAft>
                <a:spcPts val="450"/>
              </a:spcAft>
              <a:defRPr/>
            </a:pPr>
            <a:r>
              <a:rPr lang="en-US" sz="825" b="0" dirty="0">
                <a:solidFill>
                  <a:srgbClr val="FFFFFF"/>
                </a:solidFill>
                <a:latin typeface="Segoe UI"/>
                <a:cs typeface="+mn-cs"/>
              </a:rPr>
              <a:t>You manage</a:t>
            </a:r>
          </a:p>
        </p:txBody>
      </p:sp>
      <p:grpSp>
        <p:nvGrpSpPr>
          <p:cNvPr id="96" name="Group 95">
            <a:extLst>
              <a:ext uri="{FF2B5EF4-FFF2-40B4-BE49-F238E27FC236}">
                <a16:creationId xmlns:a16="http://schemas.microsoft.com/office/drawing/2014/main" id="{42D45B49-446A-411B-AA50-3615AA4EBEF6}"/>
              </a:ext>
            </a:extLst>
          </p:cNvPr>
          <p:cNvGrpSpPr/>
          <p:nvPr/>
        </p:nvGrpSpPr>
        <p:grpSpPr>
          <a:xfrm>
            <a:off x="7870341" y="857250"/>
            <a:ext cx="1416857" cy="5143500"/>
            <a:chOff x="10493788" y="0"/>
            <a:chExt cx="1889142" cy="6858000"/>
          </a:xfrm>
        </p:grpSpPr>
        <p:sp>
          <p:nvSpPr>
            <p:cNvPr id="97" name="Rectangle 96">
              <a:extLst>
                <a:ext uri="{FF2B5EF4-FFF2-40B4-BE49-F238E27FC236}">
                  <a16:creationId xmlns:a16="http://schemas.microsoft.com/office/drawing/2014/main" id="{32FC5684-8745-4660-ACCE-AC2DA1E5B7D4}"/>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8" name="Picture 97">
              <a:extLst>
                <a:ext uri="{FF2B5EF4-FFF2-40B4-BE49-F238E27FC236}">
                  <a16:creationId xmlns:a16="http://schemas.microsoft.com/office/drawing/2014/main" id="{BD14CE15-3DEA-49C5-BB83-2BDD3C0B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4560" y="2518560"/>
              <a:ext cx="867507" cy="377616"/>
            </a:xfrm>
            <a:prstGeom prst="rect">
              <a:avLst/>
            </a:prstGeom>
          </p:spPr>
        </p:pic>
        <p:pic>
          <p:nvPicPr>
            <p:cNvPr id="99" name="Picture 98">
              <a:extLst>
                <a:ext uri="{FF2B5EF4-FFF2-40B4-BE49-F238E27FC236}">
                  <a16:creationId xmlns:a16="http://schemas.microsoft.com/office/drawing/2014/main" id="{F538FAE7-B2FD-4FE2-A9A3-E32C84B3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997" y="3965843"/>
              <a:ext cx="1085850" cy="552450"/>
            </a:xfrm>
            <a:prstGeom prst="rect">
              <a:avLst/>
            </a:prstGeom>
          </p:spPr>
        </p:pic>
        <p:pic>
          <p:nvPicPr>
            <p:cNvPr id="100" name="Picture 99">
              <a:extLst>
                <a:ext uri="{FF2B5EF4-FFF2-40B4-BE49-F238E27FC236}">
                  <a16:creationId xmlns:a16="http://schemas.microsoft.com/office/drawing/2014/main" id="{EE6B41C3-0F5E-4FEC-A905-9843513DD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6002" y="5587960"/>
              <a:ext cx="1151840" cy="727963"/>
            </a:xfrm>
            <a:prstGeom prst="rect">
              <a:avLst/>
            </a:prstGeom>
          </p:spPr>
        </p:pic>
        <p:pic>
          <p:nvPicPr>
            <p:cNvPr id="101" name="Picture 100">
              <a:extLst>
                <a:ext uri="{FF2B5EF4-FFF2-40B4-BE49-F238E27FC236}">
                  <a16:creationId xmlns:a16="http://schemas.microsoft.com/office/drawing/2014/main" id="{558F93B0-D3E2-42EF-ABBF-16977331C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788" y="425294"/>
              <a:ext cx="1889142" cy="1023599"/>
            </a:xfrm>
            <a:prstGeom prst="rect">
              <a:avLst/>
            </a:prstGeom>
          </p:spPr>
        </p:pic>
      </p:grpSp>
      <p:grpSp>
        <p:nvGrpSpPr>
          <p:cNvPr id="167" name="Group 166">
            <a:extLst>
              <a:ext uri="{FF2B5EF4-FFF2-40B4-BE49-F238E27FC236}">
                <a16:creationId xmlns:a16="http://schemas.microsoft.com/office/drawing/2014/main" id="{37EA63F3-731E-46CA-802F-CEE28F439960}"/>
              </a:ext>
            </a:extLst>
          </p:cNvPr>
          <p:cNvGrpSpPr/>
          <p:nvPr/>
        </p:nvGrpSpPr>
        <p:grpSpPr>
          <a:xfrm>
            <a:off x="7832241" y="857250"/>
            <a:ext cx="1416857" cy="5143500"/>
            <a:chOff x="10442988" y="0"/>
            <a:chExt cx="1889142" cy="6858000"/>
          </a:xfrm>
        </p:grpSpPr>
        <p:sp>
          <p:nvSpPr>
            <p:cNvPr id="168" name="Rectangle 167">
              <a:extLst>
                <a:ext uri="{FF2B5EF4-FFF2-40B4-BE49-F238E27FC236}">
                  <a16:creationId xmlns:a16="http://schemas.microsoft.com/office/drawing/2014/main" id="{A6D4D4BF-F19E-40A0-9088-1232824EE665}"/>
                </a:ext>
              </a:extLst>
            </p:cNvPr>
            <p:cNvSpPr/>
            <p:nvPr/>
          </p:nvSpPr>
          <p:spPr bwMode="auto">
            <a:xfrm>
              <a:off x="10594610"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9" name="Picture 168">
              <a:extLst>
                <a:ext uri="{FF2B5EF4-FFF2-40B4-BE49-F238E27FC236}">
                  <a16:creationId xmlns:a16="http://schemas.microsoft.com/office/drawing/2014/main" id="{FEF2FA24-8242-46FB-BB31-69760B7A56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7680" y="2489575"/>
              <a:ext cx="1019759" cy="430565"/>
            </a:xfrm>
            <a:prstGeom prst="rect">
              <a:avLst/>
            </a:prstGeom>
          </p:spPr>
        </p:pic>
        <p:pic>
          <p:nvPicPr>
            <p:cNvPr id="170" name="Picture 169">
              <a:extLst>
                <a:ext uri="{FF2B5EF4-FFF2-40B4-BE49-F238E27FC236}">
                  <a16:creationId xmlns:a16="http://schemas.microsoft.com/office/drawing/2014/main" id="{472BC57C-17AC-4F04-8C40-D3E6791F64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7788" y="3960822"/>
              <a:ext cx="859543" cy="668160"/>
            </a:xfrm>
            <a:prstGeom prst="rect">
              <a:avLst/>
            </a:prstGeom>
          </p:spPr>
        </p:pic>
        <p:pic>
          <p:nvPicPr>
            <p:cNvPr id="171" name="Picture 170">
              <a:extLst>
                <a:ext uri="{FF2B5EF4-FFF2-40B4-BE49-F238E27FC236}">
                  <a16:creationId xmlns:a16="http://schemas.microsoft.com/office/drawing/2014/main" id="{6E5686BC-DB98-43D8-9826-8C818D08B5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8149" y="5669663"/>
              <a:ext cx="878821" cy="618072"/>
            </a:xfrm>
            <a:prstGeom prst="rect">
              <a:avLst/>
            </a:prstGeom>
          </p:spPr>
        </p:pic>
        <p:pic>
          <p:nvPicPr>
            <p:cNvPr id="172" name="Picture 171">
              <a:extLst>
                <a:ext uri="{FF2B5EF4-FFF2-40B4-BE49-F238E27FC236}">
                  <a16:creationId xmlns:a16="http://schemas.microsoft.com/office/drawing/2014/main" id="{4BD9E8F4-A17B-4150-BC73-7B6865F1E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2988" y="425294"/>
              <a:ext cx="1889142" cy="1023599"/>
            </a:xfrm>
            <a:prstGeom prst="rect">
              <a:avLst/>
            </a:prstGeom>
          </p:spPr>
        </p:pic>
      </p:grpSp>
      <p:grpSp>
        <p:nvGrpSpPr>
          <p:cNvPr id="269" name="Group 268">
            <a:extLst>
              <a:ext uri="{FF2B5EF4-FFF2-40B4-BE49-F238E27FC236}">
                <a16:creationId xmlns:a16="http://schemas.microsoft.com/office/drawing/2014/main" id="{72407872-0B8D-42E8-A719-6D40004CB11B}"/>
              </a:ext>
            </a:extLst>
          </p:cNvPr>
          <p:cNvGrpSpPr/>
          <p:nvPr/>
        </p:nvGrpSpPr>
        <p:grpSpPr>
          <a:xfrm>
            <a:off x="7960183" y="857250"/>
            <a:ext cx="1198949" cy="5143500"/>
            <a:chOff x="10592623" y="0"/>
            <a:chExt cx="1598599" cy="6858000"/>
          </a:xfrm>
        </p:grpSpPr>
        <p:sp>
          <p:nvSpPr>
            <p:cNvPr id="270" name="Rectangle 269">
              <a:extLst>
                <a:ext uri="{FF2B5EF4-FFF2-40B4-BE49-F238E27FC236}">
                  <a16:creationId xmlns:a16="http://schemas.microsoft.com/office/drawing/2014/main" id="{AC270AA9-4F93-4DE3-A3DF-90D3A9E11DFA}"/>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1" name="Picture 270">
              <a:extLst>
                <a:ext uri="{FF2B5EF4-FFF2-40B4-BE49-F238E27FC236}">
                  <a16:creationId xmlns:a16="http://schemas.microsoft.com/office/drawing/2014/main" id="{B09C93D3-A59D-4E40-9411-65DA53A3A9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1330" y="2385599"/>
              <a:ext cx="1281185" cy="281845"/>
            </a:xfrm>
            <a:prstGeom prst="rect">
              <a:avLst/>
            </a:prstGeom>
          </p:spPr>
        </p:pic>
        <p:pic>
          <p:nvPicPr>
            <p:cNvPr id="272" name="Picture 271">
              <a:extLst>
                <a:ext uri="{FF2B5EF4-FFF2-40B4-BE49-F238E27FC236}">
                  <a16:creationId xmlns:a16="http://schemas.microsoft.com/office/drawing/2014/main" id="{89A83106-05E2-49FC-A321-F9C59BCAE9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1811" y="3954772"/>
              <a:ext cx="1520222" cy="427563"/>
            </a:xfrm>
            <a:prstGeom prst="rect">
              <a:avLst/>
            </a:prstGeom>
          </p:spPr>
        </p:pic>
        <p:pic>
          <p:nvPicPr>
            <p:cNvPr id="273" name="Picture 272">
              <a:extLst>
                <a:ext uri="{FF2B5EF4-FFF2-40B4-BE49-F238E27FC236}">
                  <a16:creationId xmlns:a16="http://schemas.microsoft.com/office/drawing/2014/main" id="{96619D28-09BF-4A98-9014-8D5C548A75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3606" y="859375"/>
              <a:ext cx="1416632" cy="238896"/>
            </a:xfrm>
            <a:prstGeom prst="rect">
              <a:avLst/>
            </a:prstGeom>
          </p:spPr>
        </p:pic>
        <p:pic>
          <p:nvPicPr>
            <p:cNvPr id="274" name="Picture 273">
              <a:extLst>
                <a:ext uri="{FF2B5EF4-FFF2-40B4-BE49-F238E27FC236}">
                  <a16:creationId xmlns:a16="http://schemas.microsoft.com/office/drawing/2014/main" id="{2898CCA5-3F79-4A78-A307-B90BDBDD93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2512" y="5669663"/>
              <a:ext cx="878821" cy="618072"/>
            </a:xfrm>
            <a:prstGeom prst="rect">
              <a:avLst/>
            </a:prstGeom>
          </p:spPr>
        </p:pic>
      </p:grpSp>
      <p:grpSp>
        <p:nvGrpSpPr>
          <p:cNvPr id="321" name="Group 320">
            <a:extLst>
              <a:ext uri="{FF2B5EF4-FFF2-40B4-BE49-F238E27FC236}">
                <a16:creationId xmlns:a16="http://schemas.microsoft.com/office/drawing/2014/main" id="{6377B670-8EEF-472D-AFFE-A551F09E4087}"/>
              </a:ext>
            </a:extLst>
          </p:cNvPr>
          <p:cNvGrpSpPr/>
          <p:nvPr/>
        </p:nvGrpSpPr>
        <p:grpSpPr>
          <a:xfrm>
            <a:off x="721586" y="2089450"/>
            <a:ext cx="1460184" cy="2958770"/>
            <a:chOff x="325170" y="1211287"/>
            <a:chExt cx="2509470" cy="5189513"/>
          </a:xfrm>
        </p:grpSpPr>
        <p:grpSp>
          <p:nvGrpSpPr>
            <p:cNvPr id="322" name="Group 321">
              <a:extLst>
                <a:ext uri="{FF2B5EF4-FFF2-40B4-BE49-F238E27FC236}">
                  <a16:creationId xmlns:a16="http://schemas.microsoft.com/office/drawing/2014/main" id="{E47D0027-E196-4EE2-AE33-42F4EC545874}"/>
                </a:ext>
              </a:extLst>
            </p:cNvPr>
            <p:cNvGrpSpPr/>
            <p:nvPr/>
          </p:nvGrpSpPr>
          <p:grpSpPr>
            <a:xfrm>
              <a:off x="1005840" y="1211287"/>
              <a:ext cx="1828800" cy="5189513"/>
              <a:chOff x="1005840" y="1211287"/>
              <a:chExt cx="1737360" cy="5189513"/>
            </a:xfrm>
          </p:grpSpPr>
          <p:sp>
            <p:nvSpPr>
              <p:cNvPr id="326" name="Rectangle 325">
                <a:extLst>
                  <a:ext uri="{FF2B5EF4-FFF2-40B4-BE49-F238E27FC236}">
                    <a16:creationId xmlns:a16="http://schemas.microsoft.com/office/drawing/2014/main" id="{5C5AB348-E75C-41D2-A64E-59D4AC7A8835}"/>
                  </a:ext>
                </a:extLst>
              </p:cNvPr>
              <p:cNvSpPr/>
              <p:nvPr/>
            </p:nvSpPr>
            <p:spPr>
              <a:xfrm>
                <a:off x="1005840" y="1211287"/>
                <a:ext cx="1737360" cy="748278"/>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Traditional</a:t>
                </a:r>
              </a:p>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on-premises</a:t>
                </a:r>
              </a:p>
            </p:txBody>
          </p:sp>
          <p:grpSp>
            <p:nvGrpSpPr>
              <p:cNvPr id="327" name="Group 326">
                <a:extLst>
                  <a:ext uri="{FF2B5EF4-FFF2-40B4-BE49-F238E27FC236}">
                    <a16:creationId xmlns:a16="http://schemas.microsoft.com/office/drawing/2014/main" id="{5B189D83-9712-4CDF-A9AF-5A94544048D8}"/>
                  </a:ext>
                </a:extLst>
              </p:cNvPr>
              <p:cNvGrpSpPr/>
              <p:nvPr/>
            </p:nvGrpSpPr>
            <p:grpSpPr>
              <a:xfrm>
                <a:off x="1005840" y="1920240"/>
                <a:ext cx="1737360" cy="4480560"/>
                <a:chOff x="1005840" y="1920240"/>
                <a:chExt cx="1737360" cy="4480560"/>
              </a:xfrm>
            </p:grpSpPr>
            <p:sp>
              <p:nvSpPr>
                <p:cNvPr id="328" name="Rectangle 327">
                  <a:extLst>
                    <a:ext uri="{FF2B5EF4-FFF2-40B4-BE49-F238E27FC236}">
                      <a16:creationId xmlns:a16="http://schemas.microsoft.com/office/drawing/2014/main" id="{37742351-D24E-44A2-8373-6FFE4F9F3BEF}"/>
                    </a:ext>
                  </a:extLst>
                </p:cNvPr>
                <p:cNvSpPr/>
                <p:nvPr/>
              </p:nvSpPr>
              <p:spPr>
                <a:xfrm>
                  <a:off x="1005840" y="594360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Networking</a:t>
                  </a:r>
                </a:p>
              </p:txBody>
            </p:sp>
            <p:sp>
              <p:nvSpPr>
                <p:cNvPr id="329" name="Rectangle 328">
                  <a:extLst>
                    <a:ext uri="{FF2B5EF4-FFF2-40B4-BE49-F238E27FC236}">
                      <a16:creationId xmlns:a16="http://schemas.microsoft.com/office/drawing/2014/main" id="{8023C85F-B2E6-4F6F-B58D-3939853AB56F}"/>
                    </a:ext>
                  </a:extLst>
                </p:cNvPr>
                <p:cNvSpPr/>
                <p:nvPr/>
              </p:nvSpPr>
              <p:spPr>
                <a:xfrm>
                  <a:off x="1005840" y="544068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Storage</a:t>
                  </a:r>
                </a:p>
              </p:txBody>
            </p:sp>
            <p:sp>
              <p:nvSpPr>
                <p:cNvPr id="330" name="Rectangle 329">
                  <a:extLst>
                    <a:ext uri="{FF2B5EF4-FFF2-40B4-BE49-F238E27FC236}">
                      <a16:creationId xmlns:a16="http://schemas.microsoft.com/office/drawing/2014/main" id="{73548D5A-CCA4-42AA-A912-12CFDD16F0B5}"/>
                    </a:ext>
                  </a:extLst>
                </p:cNvPr>
                <p:cNvSpPr/>
                <p:nvPr/>
              </p:nvSpPr>
              <p:spPr>
                <a:xfrm>
                  <a:off x="1005840" y="493776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dirty="0">
                      <a:solidFill>
                        <a:srgbClr val="FFFFFF"/>
                      </a:solidFill>
                      <a:latin typeface="Segoe UI"/>
                      <a:ea typeface="Segoe UI" pitchFamily="34" charset="0"/>
                      <a:cs typeface="Segoe UI" pitchFamily="34" charset="0"/>
                    </a:rPr>
                    <a:t>Servers</a:t>
                  </a:r>
                </a:p>
              </p:txBody>
            </p:sp>
            <p:sp>
              <p:nvSpPr>
                <p:cNvPr id="331" name="Rectangle 330">
                  <a:extLst>
                    <a:ext uri="{FF2B5EF4-FFF2-40B4-BE49-F238E27FC236}">
                      <a16:creationId xmlns:a16="http://schemas.microsoft.com/office/drawing/2014/main" id="{27159407-87B6-405D-B087-B703B7E178C2}"/>
                    </a:ext>
                  </a:extLst>
                </p:cNvPr>
                <p:cNvSpPr/>
                <p:nvPr/>
              </p:nvSpPr>
              <p:spPr>
                <a:xfrm>
                  <a:off x="1005840" y="393192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O/S</a:t>
                  </a:r>
                </a:p>
              </p:txBody>
            </p:sp>
            <p:sp>
              <p:nvSpPr>
                <p:cNvPr id="332" name="Rectangle 331">
                  <a:extLst>
                    <a:ext uri="{FF2B5EF4-FFF2-40B4-BE49-F238E27FC236}">
                      <a16:creationId xmlns:a16="http://schemas.microsoft.com/office/drawing/2014/main" id="{EC612568-4108-4DFE-85D6-10572AD2EDF8}"/>
                    </a:ext>
                  </a:extLst>
                </p:cNvPr>
                <p:cNvSpPr/>
                <p:nvPr/>
              </p:nvSpPr>
              <p:spPr>
                <a:xfrm>
                  <a:off x="1005840" y="342900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Middleware</a:t>
                  </a:r>
                </a:p>
              </p:txBody>
            </p:sp>
            <p:sp>
              <p:nvSpPr>
                <p:cNvPr id="333" name="Rectangle 332">
                  <a:extLst>
                    <a:ext uri="{FF2B5EF4-FFF2-40B4-BE49-F238E27FC236}">
                      <a16:creationId xmlns:a16="http://schemas.microsoft.com/office/drawing/2014/main" id="{04B73E38-D3C9-4452-B1CC-D3AAC1AB0EF0}"/>
                    </a:ext>
                  </a:extLst>
                </p:cNvPr>
                <p:cNvSpPr/>
                <p:nvPr/>
              </p:nvSpPr>
              <p:spPr>
                <a:xfrm>
                  <a:off x="1005840" y="443484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1005840" y="242316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1005840" y="192024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defRPr/>
                  </a:pPr>
                  <a:r>
                    <a:rPr lang="en-US" sz="900" b="0" kern="0">
                      <a:solidFill>
                        <a:srgbClr val="FFFFFF"/>
                      </a:solidFill>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1005840" y="2926080"/>
                  <a:ext cx="173736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Runtime</a:t>
                  </a:r>
                </a:p>
              </p:txBody>
            </p:sp>
          </p:grpSp>
        </p:grpSp>
        <p:grpSp>
          <p:nvGrpSpPr>
            <p:cNvPr id="323" name="Group 322">
              <a:extLst>
                <a:ext uri="{FF2B5EF4-FFF2-40B4-BE49-F238E27FC236}">
                  <a16:creationId xmlns:a16="http://schemas.microsoft.com/office/drawing/2014/main" id="{25B15AD6-0835-429E-9F06-4ED7893CBAB3}"/>
                </a:ext>
              </a:extLst>
            </p:cNvPr>
            <p:cNvGrpSpPr/>
            <p:nvPr/>
          </p:nvGrpSpPr>
          <p:grpSpPr>
            <a:xfrm>
              <a:off x="325170" y="2148840"/>
              <a:ext cx="680670" cy="4023360"/>
              <a:chOff x="325170" y="2148840"/>
              <a:chExt cx="680670" cy="4023360"/>
            </a:xfrm>
          </p:grpSpPr>
          <p:sp>
            <p:nvSpPr>
              <p:cNvPr id="324" name="TextBox 52">
                <a:extLst>
                  <a:ext uri="{FF2B5EF4-FFF2-40B4-BE49-F238E27FC236}">
                    <a16:creationId xmlns:a16="http://schemas.microsoft.com/office/drawing/2014/main" id="{5202B89D-DB49-4E33-B11F-B458D702E6A3}"/>
                  </a:ext>
                </a:extLst>
              </p:cNvPr>
              <p:cNvSpPr txBox="1"/>
              <p:nvPr/>
            </p:nvSpPr>
            <p:spPr>
              <a:xfrm rot="16200000">
                <a:off x="-203876" y="3936735"/>
                <a:ext cx="1505661" cy="447569"/>
              </a:xfrm>
              <a:prstGeom prst="rect">
                <a:avLst/>
              </a:prstGeom>
              <a:noFill/>
            </p:spPr>
            <p:txBody>
              <a:bodyPr vert="horz"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You manage</a:t>
                </a:r>
              </a:p>
            </p:txBody>
          </p:sp>
          <p:sp>
            <p:nvSpPr>
              <p:cNvPr id="325" name="Left Brace 324">
                <a:extLst>
                  <a:ext uri="{FF2B5EF4-FFF2-40B4-BE49-F238E27FC236}">
                    <a16:creationId xmlns:a16="http://schemas.microsoft.com/office/drawing/2014/main" id="{3F1CC781-FA90-4D71-B563-14F3F296054A}"/>
                  </a:ext>
                </a:extLst>
              </p:cNvPr>
              <p:cNvSpPr/>
              <p:nvPr/>
            </p:nvSpPr>
            <p:spPr>
              <a:xfrm>
                <a:off x="731520" y="2148840"/>
                <a:ext cx="274320" cy="402336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grpSp>
      </p:grpSp>
      <p:grpSp>
        <p:nvGrpSpPr>
          <p:cNvPr id="337" name="Group 336">
            <a:extLst>
              <a:ext uri="{FF2B5EF4-FFF2-40B4-BE49-F238E27FC236}">
                <a16:creationId xmlns:a16="http://schemas.microsoft.com/office/drawing/2014/main" id="{DA7A5696-C010-47F6-8515-C12DECB0130E}"/>
              </a:ext>
            </a:extLst>
          </p:cNvPr>
          <p:cNvGrpSpPr/>
          <p:nvPr/>
        </p:nvGrpSpPr>
        <p:grpSpPr>
          <a:xfrm>
            <a:off x="3938509" y="2089450"/>
            <a:ext cx="1460185" cy="2958770"/>
            <a:chOff x="5811570" y="1211287"/>
            <a:chExt cx="2509470" cy="5189513"/>
          </a:xfrm>
        </p:grpSpPr>
        <p:sp>
          <p:nvSpPr>
            <p:cNvPr id="338" name="Rectangle 337">
              <a:extLst>
                <a:ext uri="{FF2B5EF4-FFF2-40B4-BE49-F238E27FC236}">
                  <a16:creationId xmlns:a16="http://schemas.microsoft.com/office/drawing/2014/main" id="{E6859764-545D-42FD-AFBC-6DB61D372D3D}"/>
                </a:ext>
              </a:extLst>
            </p:cNvPr>
            <p:cNvSpPr/>
            <p:nvPr/>
          </p:nvSpPr>
          <p:spPr>
            <a:xfrm>
              <a:off x="6492240" y="1211287"/>
              <a:ext cx="1828800" cy="748278"/>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Platform</a:t>
              </a:r>
            </a:p>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(as a Service)</a:t>
              </a:r>
            </a:p>
          </p:txBody>
        </p:sp>
        <p:grpSp>
          <p:nvGrpSpPr>
            <p:cNvPr id="339" name="Group 338">
              <a:extLst>
                <a:ext uri="{FF2B5EF4-FFF2-40B4-BE49-F238E27FC236}">
                  <a16:creationId xmlns:a16="http://schemas.microsoft.com/office/drawing/2014/main" id="{3E91E320-0CEB-4839-ACB0-48BB1F298CBB}"/>
                </a:ext>
              </a:extLst>
            </p:cNvPr>
            <p:cNvGrpSpPr/>
            <p:nvPr/>
          </p:nvGrpSpPr>
          <p:grpSpPr>
            <a:xfrm>
              <a:off x="6492240" y="1920240"/>
              <a:ext cx="1828800" cy="960120"/>
              <a:chOff x="6492240" y="1920240"/>
              <a:chExt cx="1828800" cy="960120"/>
            </a:xfrm>
          </p:grpSpPr>
          <p:sp>
            <p:nvSpPr>
              <p:cNvPr id="354" name="Rectangle 353">
                <a:extLst>
                  <a:ext uri="{FF2B5EF4-FFF2-40B4-BE49-F238E27FC236}">
                    <a16:creationId xmlns:a16="http://schemas.microsoft.com/office/drawing/2014/main" id="{C6889EDB-B547-4894-9E68-1325B12A3152}"/>
                  </a:ext>
                </a:extLst>
              </p:cNvPr>
              <p:cNvSpPr/>
              <p:nvPr/>
            </p:nvSpPr>
            <p:spPr>
              <a:xfrm>
                <a:off x="6492240" y="242316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6492240" y="192024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defRPr/>
                </a:pPr>
                <a:r>
                  <a:rPr lang="en-US" sz="900" b="0" kern="0">
                    <a:solidFill>
                      <a:srgbClr val="FFFFFF"/>
                    </a:solidFill>
                    <a:latin typeface="Segoe UI"/>
                    <a:ea typeface="Segoe UI" pitchFamily="34" charset="0"/>
                    <a:cs typeface="Segoe UI" pitchFamily="34" charset="0"/>
                  </a:rPr>
                  <a:t>Applications</a:t>
                </a:r>
              </a:p>
            </p:txBody>
          </p:sp>
        </p:grpSp>
        <p:grpSp>
          <p:nvGrpSpPr>
            <p:cNvPr id="340" name="Group 339">
              <a:extLst>
                <a:ext uri="{FF2B5EF4-FFF2-40B4-BE49-F238E27FC236}">
                  <a16:creationId xmlns:a16="http://schemas.microsoft.com/office/drawing/2014/main" id="{E40C94C6-8807-4CAA-B6C4-E0B84960A9F2}"/>
                </a:ext>
              </a:extLst>
            </p:cNvPr>
            <p:cNvGrpSpPr/>
            <p:nvPr/>
          </p:nvGrpSpPr>
          <p:grpSpPr>
            <a:xfrm>
              <a:off x="6492240" y="2926080"/>
              <a:ext cx="1828800" cy="3474720"/>
              <a:chOff x="6492240" y="2926080"/>
              <a:chExt cx="1828800" cy="3474720"/>
            </a:xfrm>
          </p:grpSpPr>
          <p:sp>
            <p:nvSpPr>
              <p:cNvPr id="347" name="Rectangle 346">
                <a:extLst>
                  <a:ext uri="{FF2B5EF4-FFF2-40B4-BE49-F238E27FC236}">
                    <a16:creationId xmlns:a16="http://schemas.microsoft.com/office/drawing/2014/main" id="{8A24D846-46BE-4D34-975B-24B0D4FF7652}"/>
                  </a:ext>
                </a:extLst>
              </p:cNvPr>
              <p:cNvSpPr/>
              <p:nvPr/>
            </p:nvSpPr>
            <p:spPr>
              <a:xfrm>
                <a:off x="6492240" y="594360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Networking</a:t>
                </a:r>
              </a:p>
            </p:txBody>
          </p:sp>
          <p:sp>
            <p:nvSpPr>
              <p:cNvPr id="348" name="Rectangle 347">
                <a:extLst>
                  <a:ext uri="{FF2B5EF4-FFF2-40B4-BE49-F238E27FC236}">
                    <a16:creationId xmlns:a16="http://schemas.microsoft.com/office/drawing/2014/main" id="{94A22BD9-5258-4FD2-AAB9-6B1824A25480}"/>
                  </a:ext>
                </a:extLst>
              </p:cNvPr>
              <p:cNvSpPr/>
              <p:nvPr/>
            </p:nvSpPr>
            <p:spPr>
              <a:xfrm>
                <a:off x="6492240" y="544068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Storage</a:t>
                </a:r>
              </a:p>
            </p:txBody>
          </p:sp>
          <p:sp>
            <p:nvSpPr>
              <p:cNvPr id="349" name="Rectangle 348">
                <a:extLst>
                  <a:ext uri="{FF2B5EF4-FFF2-40B4-BE49-F238E27FC236}">
                    <a16:creationId xmlns:a16="http://schemas.microsoft.com/office/drawing/2014/main" id="{3862B2D6-7FF7-4700-8C70-16CB7726ED59}"/>
                  </a:ext>
                </a:extLst>
              </p:cNvPr>
              <p:cNvSpPr/>
              <p:nvPr/>
            </p:nvSpPr>
            <p:spPr>
              <a:xfrm>
                <a:off x="6492240" y="493776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Servers</a:t>
                </a:r>
              </a:p>
            </p:txBody>
          </p:sp>
          <p:sp>
            <p:nvSpPr>
              <p:cNvPr id="350" name="Rectangle 349">
                <a:extLst>
                  <a:ext uri="{FF2B5EF4-FFF2-40B4-BE49-F238E27FC236}">
                    <a16:creationId xmlns:a16="http://schemas.microsoft.com/office/drawing/2014/main" id="{4BE8E2AA-3D9E-4D68-BD88-5E9D1E577D24}"/>
                  </a:ext>
                </a:extLst>
              </p:cNvPr>
              <p:cNvSpPr/>
              <p:nvPr/>
            </p:nvSpPr>
            <p:spPr>
              <a:xfrm>
                <a:off x="6492240" y="443484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6492240" y="393192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6492240" y="342900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Middleware</a:t>
                </a:r>
              </a:p>
            </p:txBody>
          </p:sp>
          <p:sp>
            <p:nvSpPr>
              <p:cNvPr id="353" name="Rectangle 352">
                <a:extLst>
                  <a:ext uri="{FF2B5EF4-FFF2-40B4-BE49-F238E27FC236}">
                    <a16:creationId xmlns:a16="http://schemas.microsoft.com/office/drawing/2014/main" id="{D66B5819-4074-4BA9-8B0A-8C9F95B95B01}"/>
                  </a:ext>
                </a:extLst>
              </p:cNvPr>
              <p:cNvSpPr/>
              <p:nvPr/>
            </p:nvSpPr>
            <p:spPr>
              <a:xfrm>
                <a:off x="6492240" y="292608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Runtime</a:t>
                </a:r>
              </a:p>
            </p:txBody>
          </p:sp>
        </p:grpSp>
        <p:grpSp>
          <p:nvGrpSpPr>
            <p:cNvPr id="341" name="Group 340">
              <a:extLst>
                <a:ext uri="{FF2B5EF4-FFF2-40B4-BE49-F238E27FC236}">
                  <a16:creationId xmlns:a16="http://schemas.microsoft.com/office/drawing/2014/main" id="{2DB532BF-D662-4224-A71E-15F3C1F3304F}"/>
                </a:ext>
              </a:extLst>
            </p:cNvPr>
            <p:cNvGrpSpPr/>
            <p:nvPr/>
          </p:nvGrpSpPr>
          <p:grpSpPr>
            <a:xfrm>
              <a:off x="5832221" y="1965960"/>
              <a:ext cx="660019" cy="914400"/>
              <a:chOff x="5832221" y="1965960"/>
              <a:chExt cx="660019" cy="914400"/>
            </a:xfrm>
          </p:grpSpPr>
          <p:sp>
            <p:nvSpPr>
              <p:cNvPr id="345" name="TextBox 52">
                <a:extLst>
                  <a:ext uri="{FF2B5EF4-FFF2-40B4-BE49-F238E27FC236}">
                    <a16:creationId xmlns:a16="http://schemas.microsoft.com/office/drawing/2014/main" id="{BEA1FE8E-40FA-45A3-8F10-C48FA2115530}"/>
                  </a:ext>
                </a:extLst>
              </p:cNvPr>
              <p:cNvSpPr txBox="1"/>
              <p:nvPr/>
            </p:nvSpPr>
            <p:spPr>
              <a:xfrm rot="16200000">
                <a:off x="5578154" y="2220027"/>
                <a:ext cx="914400" cy="406265"/>
              </a:xfrm>
              <a:prstGeom prst="rect">
                <a:avLst/>
              </a:prstGeom>
              <a:noFill/>
            </p:spPr>
            <p:txBody>
              <a:bodyPr vert="horz" wrap="none" lIns="107571" tIns="67232" rIns="107571" bIns="6723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You manage</a:t>
                </a:r>
              </a:p>
            </p:txBody>
          </p:sp>
          <p:sp>
            <p:nvSpPr>
              <p:cNvPr id="346" name="Left Brace 345">
                <a:extLst>
                  <a:ext uri="{FF2B5EF4-FFF2-40B4-BE49-F238E27FC236}">
                    <a16:creationId xmlns:a16="http://schemas.microsoft.com/office/drawing/2014/main" id="{5CB2D729-1CD7-4224-9B4C-F7BA134703C2}"/>
                  </a:ext>
                </a:extLst>
              </p:cNvPr>
              <p:cNvSpPr/>
              <p:nvPr/>
            </p:nvSpPr>
            <p:spPr>
              <a:xfrm>
                <a:off x="6217920" y="2148839"/>
                <a:ext cx="274320" cy="45720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grpSp>
        <p:grpSp>
          <p:nvGrpSpPr>
            <p:cNvPr id="342" name="Group 341">
              <a:extLst>
                <a:ext uri="{FF2B5EF4-FFF2-40B4-BE49-F238E27FC236}">
                  <a16:creationId xmlns:a16="http://schemas.microsoft.com/office/drawing/2014/main" id="{EA9A2339-2BF2-4AD0-B35D-E4E3F8FE543B}"/>
                </a:ext>
              </a:extLst>
            </p:cNvPr>
            <p:cNvGrpSpPr/>
            <p:nvPr/>
          </p:nvGrpSpPr>
          <p:grpSpPr>
            <a:xfrm>
              <a:off x="5811570" y="3154680"/>
              <a:ext cx="680670" cy="3017520"/>
              <a:chOff x="5811570" y="3154680"/>
              <a:chExt cx="680670" cy="3017520"/>
            </a:xfrm>
          </p:grpSpPr>
          <p:sp>
            <p:nvSpPr>
              <p:cNvPr id="343" name="TextBox 52">
                <a:extLst>
                  <a:ext uri="{FF2B5EF4-FFF2-40B4-BE49-F238E27FC236}">
                    <a16:creationId xmlns:a16="http://schemas.microsoft.com/office/drawing/2014/main" id="{9D97D4E0-3EDF-464D-860B-A35A36ABB951}"/>
                  </a:ext>
                </a:extLst>
              </p:cNvPr>
              <p:cNvSpPr txBox="1"/>
              <p:nvPr/>
            </p:nvSpPr>
            <p:spPr>
              <a:xfrm rot="16200000">
                <a:off x="4943729" y="4439657"/>
                <a:ext cx="2183252" cy="447569"/>
              </a:xfrm>
              <a:prstGeom prst="rect">
                <a:avLst/>
              </a:prstGeom>
              <a:noFill/>
            </p:spPr>
            <p:txBody>
              <a:bodyPr vert="horz"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Managed by vendor</a:t>
                </a:r>
              </a:p>
            </p:txBody>
          </p:sp>
          <p:sp>
            <p:nvSpPr>
              <p:cNvPr id="344" name="Left Brace 343">
                <a:extLst>
                  <a:ext uri="{FF2B5EF4-FFF2-40B4-BE49-F238E27FC236}">
                    <a16:creationId xmlns:a16="http://schemas.microsoft.com/office/drawing/2014/main" id="{9B81526C-E076-48EA-8078-D9B07D71A0DD}"/>
                  </a:ext>
                </a:extLst>
              </p:cNvPr>
              <p:cNvSpPr/>
              <p:nvPr/>
            </p:nvSpPr>
            <p:spPr>
              <a:xfrm>
                <a:off x="6217920" y="3154680"/>
                <a:ext cx="274320" cy="301752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grpSp>
      </p:grpSp>
      <p:grpSp>
        <p:nvGrpSpPr>
          <p:cNvPr id="356" name="Group 355">
            <a:extLst>
              <a:ext uri="{FF2B5EF4-FFF2-40B4-BE49-F238E27FC236}">
                <a16:creationId xmlns:a16="http://schemas.microsoft.com/office/drawing/2014/main" id="{424DA880-25C6-4195-A8B7-D5D3C322678A}"/>
              </a:ext>
            </a:extLst>
          </p:cNvPr>
          <p:cNvGrpSpPr/>
          <p:nvPr/>
        </p:nvGrpSpPr>
        <p:grpSpPr>
          <a:xfrm>
            <a:off x="5517792" y="2089450"/>
            <a:ext cx="1428434" cy="2958770"/>
            <a:chOff x="325170" y="1211287"/>
            <a:chExt cx="2454902" cy="5189513"/>
          </a:xfrm>
        </p:grpSpPr>
        <p:grpSp>
          <p:nvGrpSpPr>
            <p:cNvPr id="357" name="Group 356">
              <a:extLst>
                <a:ext uri="{FF2B5EF4-FFF2-40B4-BE49-F238E27FC236}">
                  <a16:creationId xmlns:a16="http://schemas.microsoft.com/office/drawing/2014/main" id="{36EB3525-B20E-4A3E-B8EF-78DBB49F97FC}"/>
                </a:ext>
              </a:extLst>
            </p:cNvPr>
            <p:cNvGrpSpPr/>
            <p:nvPr/>
          </p:nvGrpSpPr>
          <p:grpSpPr>
            <a:xfrm>
              <a:off x="951272" y="1211287"/>
              <a:ext cx="1828800" cy="5189513"/>
              <a:chOff x="954001" y="1211287"/>
              <a:chExt cx="1737360" cy="5189513"/>
            </a:xfrm>
          </p:grpSpPr>
          <p:sp>
            <p:nvSpPr>
              <p:cNvPr id="361" name="Rectangle 360">
                <a:extLst>
                  <a:ext uri="{FF2B5EF4-FFF2-40B4-BE49-F238E27FC236}">
                    <a16:creationId xmlns:a16="http://schemas.microsoft.com/office/drawing/2014/main" id="{07D39D01-A7BC-4277-B6E7-B087D2A6CD16}"/>
                  </a:ext>
                </a:extLst>
              </p:cNvPr>
              <p:cNvSpPr/>
              <p:nvPr/>
            </p:nvSpPr>
            <p:spPr>
              <a:xfrm>
                <a:off x="954001" y="1211287"/>
                <a:ext cx="1737360" cy="748278"/>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Software</a:t>
                </a:r>
              </a:p>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(as a Service)</a:t>
                </a:r>
              </a:p>
            </p:txBody>
          </p:sp>
          <p:grpSp>
            <p:nvGrpSpPr>
              <p:cNvPr id="362" name="Group 361">
                <a:extLst>
                  <a:ext uri="{FF2B5EF4-FFF2-40B4-BE49-F238E27FC236}">
                    <a16:creationId xmlns:a16="http://schemas.microsoft.com/office/drawing/2014/main" id="{739AA067-75EC-41DA-8EAD-3E8EBB5B8899}"/>
                  </a:ext>
                </a:extLst>
              </p:cNvPr>
              <p:cNvGrpSpPr/>
              <p:nvPr/>
            </p:nvGrpSpPr>
            <p:grpSpPr>
              <a:xfrm>
                <a:off x="954001" y="1920240"/>
                <a:ext cx="1737360" cy="4480560"/>
                <a:chOff x="954001" y="1920240"/>
                <a:chExt cx="1737360" cy="4480560"/>
              </a:xfrm>
            </p:grpSpPr>
            <p:sp>
              <p:nvSpPr>
                <p:cNvPr id="363" name="Rectangle 362">
                  <a:extLst>
                    <a:ext uri="{FF2B5EF4-FFF2-40B4-BE49-F238E27FC236}">
                      <a16:creationId xmlns:a16="http://schemas.microsoft.com/office/drawing/2014/main" id="{AFEA10F9-CD34-4C91-8233-4849E2406CDA}"/>
                    </a:ext>
                  </a:extLst>
                </p:cNvPr>
                <p:cNvSpPr/>
                <p:nvPr/>
              </p:nvSpPr>
              <p:spPr>
                <a:xfrm>
                  <a:off x="954001" y="544068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Storage</a:t>
                  </a:r>
                </a:p>
              </p:txBody>
            </p:sp>
            <p:sp>
              <p:nvSpPr>
                <p:cNvPr id="364" name="Rectangle 363">
                  <a:extLst>
                    <a:ext uri="{FF2B5EF4-FFF2-40B4-BE49-F238E27FC236}">
                      <a16:creationId xmlns:a16="http://schemas.microsoft.com/office/drawing/2014/main" id="{CC632582-D11C-4FEC-B1B2-57043BE856F8}"/>
                    </a:ext>
                  </a:extLst>
                </p:cNvPr>
                <p:cNvSpPr/>
                <p:nvPr/>
              </p:nvSpPr>
              <p:spPr>
                <a:xfrm>
                  <a:off x="954001" y="493776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dirty="0">
                      <a:solidFill>
                        <a:srgbClr val="FFFFFF"/>
                      </a:solidFill>
                      <a:latin typeface="Segoe UI"/>
                      <a:ea typeface="Segoe UI" pitchFamily="34" charset="0"/>
                      <a:cs typeface="Segoe UI" pitchFamily="34" charset="0"/>
                    </a:rPr>
                    <a:t>Servers</a:t>
                  </a:r>
                </a:p>
              </p:txBody>
            </p:sp>
            <p:sp>
              <p:nvSpPr>
                <p:cNvPr id="365" name="Rectangle 364">
                  <a:extLst>
                    <a:ext uri="{FF2B5EF4-FFF2-40B4-BE49-F238E27FC236}">
                      <a16:creationId xmlns:a16="http://schemas.microsoft.com/office/drawing/2014/main" id="{85C973F4-4FF2-4C3A-97F2-5A691377169A}"/>
                    </a:ext>
                  </a:extLst>
                </p:cNvPr>
                <p:cNvSpPr/>
                <p:nvPr/>
              </p:nvSpPr>
              <p:spPr>
                <a:xfrm>
                  <a:off x="954001" y="393192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O/S</a:t>
                  </a:r>
                </a:p>
              </p:txBody>
            </p:sp>
            <p:sp>
              <p:nvSpPr>
                <p:cNvPr id="366" name="Rectangle 365">
                  <a:extLst>
                    <a:ext uri="{FF2B5EF4-FFF2-40B4-BE49-F238E27FC236}">
                      <a16:creationId xmlns:a16="http://schemas.microsoft.com/office/drawing/2014/main" id="{C41EA9E8-F9BC-4541-8C7C-4D3279B5E32C}"/>
                    </a:ext>
                  </a:extLst>
                </p:cNvPr>
                <p:cNvSpPr/>
                <p:nvPr/>
              </p:nvSpPr>
              <p:spPr>
                <a:xfrm>
                  <a:off x="954001" y="342900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Middleware</a:t>
                  </a:r>
                </a:p>
              </p:txBody>
            </p:sp>
            <p:sp>
              <p:nvSpPr>
                <p:cNvPr id="367" name="Rectangle 366">
                  <a:extLst>
                    <a:ext uri="{FF2B5EF4-FFF2-40B4-BE49-F238E27FC236}">
                      <a16:creationId xmlns:a16="http://schemas.microsoft.com/office/drawing/2014/main" id="{1C6C09BE-E413-40AD-9B46-81E959094DEB}"/>
                    </a:ext>
                  </a:extLst>
                </p:cNvPr>
                <p:cNvSpPr/>
                <p:nvPr/>
              </p:nvSpPr>
              <p:spPr>
                <a:xfrm>
                  <a:off x="954001" y="443484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Virtualization</a:t>
                  </a:r>
                </a:p>
              </p:txBody>
            </p:sp>
            <p:sp>
              <p:nvSpPr>
                <p:cNvPr id="368" name="Rectangle 367">
                  <a:extLst>
                    <a:ext uri="{FF2B5EF4-FFF2-40B4-BE49-F238E27FC236}">
                      <a16:creationId xmlns:a16="http://schemas.microsoft.com/office/drawing/2014/main" id="{84ED1581-2421-46C9-A847-0E6F2E6330A9}"/>
                    </a:ext>
                  </a:extLst>
                </p:cNvPr>
                <p:cNvSpPr/>
                <p:nvPr/>
              </p:nvSpPr>
              <p:spPr>
                <a:xfrm>
                  <a:off x="954001" y="242316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Data</a:t>
                  </a:r>
                </a:p>
              </p:txBody>
            </p:sp>
            <p:sp>
              <p:nvSpPr>
                <p:cNvPr id="369" name="Rectangle 368">
                  <a:extLst>
                    <a:ext uri="{FF2B5EF4-FFF2-40B4-BE49-F238E27FC236}">
                      <a16:creationId xmlns:a16="http://schemas.microsoft.com/office/drawing/2014/main" id="{4F00F1E7-F2FE-4479-811D-7DB09FE7FA26}"/>
                    </a:ext>
                  </a:extLst>
                </p:cNvPr>
                <p:cNvSpPr/>
                <p:nvPr/>
              </p:nvSpPr>
              <p:spPr>
                <a:xfrm>
                  <a:off x="954001" y="292608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Runtime</a:t>
                  </a:r>
                </a:p>
              </p:txBody>
            </p:sp>
            <p:sp>
              <p:nvSpPr>
                <p:cNvPr id="370" name="Rectangle 369">
                  <a:extLst>
                    <a:ext uri="{FF2B5EF4-FFF2-40B4-BE49-F238E27FC236}">
                      <a16:creationId xmlns:a16="http://schemas.microsoft.com/office/drawing/2014/main" id="{E675F854-6A7F-4CCF-AFA3-8E41E9E58A09}"/>
                    </a:ext>
                  </a:extLst>
                </p:cNvPr>
                <p:cNvSpPr/>
                <p:nvPr/>
              </p:nvSpPr>
              <p:spPr>
                <a:xfrm>
                  <a:off x="954001" y="594360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Networking</a:t>
                  </a:r>
                </a:p>
              </p:txBody>
            </p:sp>
            <p:sp>
              <p:nvSpPr>
                <p:cNvPr id="371" name="Rectangle 370">
                  <a:extLst>
                    <a:ext uri="{FF2B5EF4-FFF2-40B4-BE49-F238E27FC236}">
                      <a16:creationId xmlns:a16="http://schemas.microsoft.com/office/drawing/2014/main" id="{1045C7E6-0910-48F8-A285-C00D125D896C}"/>
                    </a:ext>
                  </a:extLst>
                </p:cNvPr>
                <p:cNvSpPr>
                  <a:spLocks/>
                </p:cNvSpPr>
                <p:nvPr/>
              </p:nvSpPr>
              <p:spPr>
                <a:xfrm>
                  <a:off x="954001" y="1920240"/>
                  <a:ext cx="173736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defRPr/>
                  </a:pPr>
                  <a:r>
                    <a:rPr lang="en-US" sz="900" b="0" kern="0">
                      <a:solidFill>
                        <a:srgbClr val="FFFFFF"/>
                      </a:solidFill>
                      <a:latin typeface="Segoe UI"/>
                      <a:ea typeface="Segoe UI" pitchFamily="34" charset="0"/>
                      <a:cs typeface="Segoe UI" pitchFamily="34" charset="0"/>
                    </a:rPr>
                    <a:t>Applications</a:t>
                  </a:r>
                </a:p>
              </p:txBody>
            </p:sp>
          </p:grpSp>
        </p:grpSp>
        <p:grpSp>
          <p:nvGrpSpPr>
            <p:cNvPr id="358" name="Group 357">
              <a:extLst>
                <a:ext uri="{FF2B5EF4-FFF2-40B4-BE49-F238E27FC236}">
                  <a16:creationId xmlns:a16="http://schemas.microsoft.com/office/drawing/2014/main" id="{F8331EB6-2429-4416-BCC5-47FB472D9434}"/>
                </a:ext>
              </a:extLst>
            </p:cNvPr>
            <p:cNvGrpSpPr/>
            <p:nvPr/>
          </p:nvGrpSpPr>
          <p:grpSpPr>
            <a:xfrm>
              <a:off x="325170" y="2148840"/>
              <a:ext cx="680670" cy="4023360"/>
              <a:chOff x="325170" y="2148840"/>
              <a:chExt cx="680670" cy="4023360"/>
            </a:xfrm>
          </p:grpSpPr>
          <p:sp>
            <p:nvSpPr>
              <p:cNvPr id="359" name="Left Brace 358">
                <a:extLst>
                  <a:ext uri="{FF2B5EF4-FFF2-40B4-BE49-F238E27FC236}">
                    <a16:creationId xmlns:a16="http://schemas.microsoft.com/office/drawing/2014/main" id="{DE4CF1D0-3A82-4422-9A1C-EFE76827B1F6}"/>
                  </a:ext>
                </a:extLst>
              </p:cNvPr>
              <p:cNvSpPr/>
              <p:nvPr/>
            </p:nvSpPr>
            <p:spPr>
              <a:xfrm>
                <a:off x="731520" y="2148840"/>
                <a:ext cx="274320" cy="402336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sp>
            <p:nvSpPr>
              <p:cNvPr id="360" name="TextBox 52">
                <a:extLst>
                  <a:ext uri="{FF2B5EF4-FFF2-40B4-BE49-F238E27FC236}">
                    <a16:creationId xmlns:a16="http://schemas.microsoft.com/office/drawing/2014/main" id="{8E1557DA-5BCE-460B-9EE4-0B87926462F5}"/>
                  </a:ext>
                </a:extLst>
              </p:cNvPr>
              <p:cNvSpPr txBox="1"/>
              <p:nvPr/>
            </p:nvSpPr>
            <p:spPr>
              <a:xfrm rot="16200000">
                <a:off x="-542671" y="3936736"/>
                <a:ext cx="2183252" cy="447569"/>
              </a:xfrm>
              <a:prstGeom prst="rect">
                <a:avLst/>
              </a:prstGeom>
              <a:noFill/>
            </p:spPr>
            <p:txBody>
              <a:bodyPr vert="horz"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Managed by vendor</a:t>
                </a:r>
              </a:p>
            </p:txBody>
          </p:sp>
        </p:grpSp>
      </p:grpSp>
      <p:grpSp>
        <p:nvGrpSpPr>
          <p:cNvPr id="372" name="Group 371">
            <a:extLst>
              <a:ext uri="{FF2B5EF4-FFF2-40B4-BE49-F238E27FC236}">
                <a16:creationId xmlns:a16="http://schemas.microsoft.com/office/drawing/2014/main" id="{0CF4479F-79EA-420A-BB30-75DD6D4A70D3}"/>
              </a:ext>
            </a:extLst>
          </p:cNvPr>
          <p:cNvGrpSpPr/>
          <p:nvPr/>
        </p:nvGrpSpPr>
        <p:grpSpPr>
          <a:xfrm>
            <a:off x="2366606" y="2089451"/>
            <a:ext cx="1460185" cy="2972348"/>
            <a:chOff x="3048051" y="1211287"/>
            <a:chExt cx="2509469" cy="5213330"/>
          </a:xfrm>
        </p:grpSpPr>
        <p:grpSp>
          <p:nvGrpSpPr>
            <p:cNvPr id="373" name="Group 372">
              <a:extLst>
                <a:ext uri="{FF2B5EF4-FFF2-40B4-BE49-F238E27FC236}">
                  <a16:creationId xmlns:a16="http://schemas.microsoft.com/office/drawing/2014/main" id="{77890F39-F47E-4602-B1C0-907A884A17AD}"/>
                </a:ext>
              </a:extLst>
            </p:cNvPr>
            <p:cNvGrpSpPr/>
            <p:nvPr/>
          </p:nvGrpSpPr>
          <p:grpSpPr>
            <a:xfrm>
              <a:off x="3728720" y="1211287"/>
              <a:ext cx="1828800" cy="5189513"/>
              <a:chOff x="3728720" y="1211287"/>
              <a:chExt cx="1828800" cy="5189513"/>
            </a:xfrm>
          </p:grpSpPr>
          <p:sp>
            <p:nvSpPr>
              <p:cNvPr id="380" name="Rectangle 379">
                <a:extLst>
                  <a:ext uri="{FF2B5EF4-FFF2-40B4-BE49-F238E27FC236}">
                    <a16:creationId xmlns:a16="http://schemas.microsoft.com/office/drawing/2014/main" id="{827CD6D7-9ED3-45D4-8883-E33FBC09EC55}"/>
                  </a:ext>
                </a:extLst>
              </p:cNvPr>
              <p:cNvSpPr/>
              <p:nvPr/>
            </p:nvSpPr>
            <p:spPr>
              <a:xfrm>
                <a:off x="3728720" y="1211287"/>
                <a:ext cx="1828800" cy="748278"/>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Infrastructure</a:t>
                </a:r>
              </a:p>
              <a:p>
                <a:pPr marL="0" lvl="1" algn="ctr" defTabSz="913673">
                  <a:lnSpc>
                    <a:spcPct val="90000"/>
                  </a:lnSpc>
                  <a:spcBef>
                    <a:spcPts val="0"/>
                  </a:spcBef>
                  <a:spcAft>
                    <a:spcPts val="0"/>
                  </a:spcAft>
                  <a:defRPr/>
                </a:pPr>
                <a:r>
                  <a:rPr lang="en-US" sz="1050" b="0" dirty="0">
                    <a:solidFill>
                      <a:srgbClr val="FFFFFF"/>
                    </a:solidFill>
                    <a:latin typeface="Segoe UI"/>
                    <a:ea typeface="Kozuka Gothic Pro R" pitchFamily="34" charset="-128"/>
                  </a:rPr>
                  <a:t>(as a Service)</a:t>
                </a:r>
              </a:p>
            </p:txBody>
          </p:sp>
          <p:grpSp>
            <p:nvGrpSpPr>
              <p:cNvPr id="381" name="Group 380">
                <a:extLst>
                  <a:ext uri="{FF2B5EF4-FFF2-40B4-BE49-F238E27FC236}">
                    <a16:creationId xmlns:a16="http://schemas.microsoft.com/office/drawing/2014/main" id="{C8A51E45-166E-4AB0-B9BA-AC91E7AAB291}"/>
                  </a:ext>
                </a:extLst>
              </p:cNvPr>
              <p:cNvGrpSpPr/>
              <p:nvPr/>
            </p:nvGrpSpPr>
            <p:grpSpPr>
              <a:xfrm>
                <a:off x="3728720" y="4434840"/>
                <a:ext cx="1828800" cy="1965960"/>
                <a:chOff x="3728720" y="4434840"/>
                <a:chExt cx="1828800" cy="1965960"/>
              </a:xfrm>
              <a:solidFill>
                <a:schemeClr val="accent2"/>
              </a:solidFill>
            </p:grpSpPr>
            <p:sp>
              <p:nvSpPr>
                <p:cNvPr id="388" name="Rectangle 387">
                  <a:extLst>
                    <a:ext uri="{FF2B5EF4-FFF2-40B4-BE49-F238E27FC236}">
                      <a16:creationId xmlns:a16="http://schemas.microsoft.com/office/drawing/2014/main" id="{21288FD3-AB70-4664-9BBA-23D72942366D}"/>
                    </a:ext>
                  </a:extLst>
                </p:cNvPr>
                <p:cNvSpPr/>
                <p:nvPr/>
              </p:nvSpPr>
              <p:spPr>
                <a:xfrm>
                  <a:off x="3728720" y="594360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Networking</a:t>
                  </a:r>
                </a:p>
              </p:txBody>
            </p:sp>
            <p:sp>
              <p:nvSpPr>
                <p:cNvPr id="389" name="Rectangle 388">
                  <a:extLst>
                    <a:ext uri="{FF2B5EF4-FFF2-40B4-BE49-F238E27FC236}">
                      <a16:creationId xmlns:a16="http://schemas.microsoft.com/office/drawing/2014/main" id="{E62A6D1A-2795-454D-A7FF-1A6572C479A4}"/>
                    </a:ext>
                  </a:extLst>
                </p:cNvPr>
                <p:cNvSpPr/>
                <p:nvPr/>
              </p:nvSpPr>
              <p:spPr>
                <a:xfrm>
                  <a:off x="3728720" y="544068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Storage</a:t>
                  </a:r>
                </a:p>
              </p:txBody>
            </p:sp>
            <p:sp>
              <p:nvSpPr>
                <p:cNvPr id="390" name="Rectangle 389">
                  <a:extLst>
                    <a:ext uri="{FF2B5EF4-FFF2-40B4-BE49-F238E27FC236}">
                      <a16:creationId xmlns:a16="http://schemas.microsoft.com/office/drawing/2014/main" id="{ADE0BF28-1969-4874-ADE6-27D6E14E369E}"/>
                    </a:ext>
                  </a:extLst>
                </p:cNvPr>
                <p:cNvSpPr/>
                <p:nvPr/>
              </p:nvSpPr>
              <p:spPr>
                <a:xfrm>
                  <a:off x="3728720" y="493776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Servers</a:t>
                  </a:r>
                </a:p>
              </p:txBody>
            </p:sp>
            <p:sp>
              <p:nvSpPr>
                <p:cNvPr id="391" name="Rectangle 390">
                  <a:extLst>
                    <a:ext uri="{FF2B5EF4-FFF2-40B4-BE49-F238E27FC236}">
                      <a16:creationId xmlns:a16="http://schemas.microsoft.com/office/drawing/2014/main" id="{B0F545D2-DCAE-404F-8814-AE6941FC9960}"/>
                    </a:ext>
                  </a:extLst>
                </p:cNvPr>
                <p:cNvSpPr/>
                <p:nvPr/>
              </p:nvSpPr>
              <p:spPr>
                <a:xfrm>
                  <a:off x="3728720" y="4434840"/>
                  <a:ext cx="1828800" cy="457200"/>
                </a:xfrm>
                <a:prstGeom prst="rect">
                  <a:avLst/>
                </a:prstGeom>
                <a:solidFill>
                  <a:srgbClr val="0078D7"/>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Virtualization</a:t>
                  </a:r>
                </a:p>
              </p:txBody>
            </p:sp>
          </p:grpSp>
          <p:grpSp>
            <p:nvGrpSpPr>
              <p:cNvPr id="382" name="Group 381">
                <a:extLst>
                  <a:ext uri="{FF2B5EF4-FFF2-40B4-BE49-F238E27FC236}">
                    <a16:creationId xmlns:a16="http://schemas.microsoft.com/office/drawing/2014/main" id="{B6B344E9-3B84-488A-AD93-3A7F68A2EACF}"/>
                  </a:ext>
                </a:extLst>
              </p:cNvPr>
              <p:cNvGrpSpPr/>
              <p:nvPr/>
            </p:nvGrpSpPr>
            <p:grpSpPr>
              <a:xfrm>
                <a:off x="3728720" y="1920240"/>
                <a:ext cx="1828800" cy="2468880"/>
                <a:chOff x="3728720" y="1920240"/>
                <a:chExt cx="1828800" cy="2468880"/>
              </a:xfrm>
            </p:grpSpPr>
            <p:sp>
              <p:nvSpPr>
                <p:cNvPr id="383" name="Rectangle 382">
                  <a:extLst>
                    <a:ext uri="{FF2B5EF4-FFF2-40B4-BE49-F238E27FC236}">
                      <a16:creationId xmlns:a16="http://schemas.microsoft.com/office/drawing/2014/main" id="{A45AE035-F041-4091-A37E-B92AF1890848}"/>
                    </a:ext>
                  </a:extLst>
                </p:cNvPr>
                <p:cNvSpPr/>
                <p:nvPr/>
              </p:nvSpPr>
              <p:spPr>
                <a:xfrm>
                  <a:off x="3728720" y="393192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3728720" y="342900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Middleware</a:t>
                  </a:r>
                </a:p>
              </p:txBody>
            </p:sp>
            <p:sp>
              <p:nvSpPr>
                <p:cNvPr id="385" name="Rectangle 384">
                  <a:extLst>
                    <a:ext uri="{FF2B5EF4-FFF2-40B4-BE49-F238E27FC236}">
                      <a16:creationId xmlns:a16="http://schemas.microsoft.com/office/drawing/2014/main" id="{CA516A82-DE11-4409-B2C7-D295969291D1}"/>
                    </a:ext>
                  </a:extLst>
                </p:cNvPr>
                <p:cNvSpPr/>
                <p:nvPr/>
              </p:nvSpPr>
              <p:spPr>
                <a:xfrm>
                  <a:off x="3728720" y="242316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a:solidFill>
                        <a:srgbClr val="FFFFFF"/>
                      </a:solidFill>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3728720" y="192024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defRPr/>
                  </a:pPr>
                  <a:r>
                    <a:rPr lang="en-US" sz="900" b="0" kern="0">
                      <a:solidFill>
                        <a:srgbClr val="FFFFFF"/>
                      </a:solidFill>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3728720" y="2926080"/>
                  <a:ext cx="1828800" cy="457200"/>
                </a:xfrm>
                <a:prstGeom prst="rect">
                  <a:avLst/>
                </a:prstGeom>
                <a:solidFill>
                  <a:schemeClr val="bg1">
                    <a:lumMod val="65000"/>
                    <a:alpha val="87000"/>
                  </a:schemeClr>
                </a:solidFill>
                <a:ln w="9525" cap="flat" cmpd="sng" algn="ctr">
                  <a:noFill/>
                  <a:prstDash val="solid"/>
                </a:ln>
                <a:effectLst/>
              </p:spPr>
              <p:txBody>
                <a:bodyPr lIns="107571" tIns="67232" rIns="107571" bIns="67232" rtlCol="0" anchor="ctr" anchorCtr="0">
                  <a:noAutofit/>
                </a:bodyPr>
                <a:lstStyle/>
                <a:p>
                  <a:pPr algn="ctr" defTabSz="913748" fontAlgn="auto">
                    <a:lnSpc>
                      <a:spcPct val="90000"/>
                    </a:lnSpc>
                    <a:spcBef>
                      <a:spcPts val="0"/>
                    </a:spcBef>
                    <a:spcAft>
                      <a:spcPts val="0"/>
                    </a:spcAft>
                  </a:pPr>
                  <a:r>
                    <a:rPr lang="en-US" sz="900" b="0" kern="0" dirty="0">
                      <a:solidFill>
                        <a:srgbClr val="FFFFFF"/>
                      </a:solidFill>
                      <a:latin typeface="Segoe UI"/>
                      <a:ea typeface="Segoe UI" pitchFamily="34" charset="0"/>
                      <a:cs typeface="Segoe UI" pitchFamily="34" charset="0"/>
                    </a:rPr>
                    <a:t>Runtime</a:t>
                  </a:r>
                </a:p>
              </p:txBody>
            </p:sp>
          </p:grpSp>
        </p:grpSp>
        <p:grpSp>
          <p:nvGrpSpPr>
            <p:cNvPr id="374" name="Group 373">
              <a:extLst>
                <a:ext uri="{FF2B5EF4-FFF2-40B4-BE49-F238E27FC236}">
                  <a16:creationId xmlns:a16="http://schemas.microsoft.com/office/drawing/2014/main" id="{D7A6643B-69E5-4F24-A9EB-BB813FB490EB}"/>
                </a:ext>
              </a:extLst>
            </p:cNvPr>
            <p:cNvGrpSpPr/>
            <p:nvPr/>
          </p:nvGrpSpPr>
          <p:grpSpPr>
            <a:xfrm>
              <a:off x="3048051" y="2148839"/>
              <a:ext cx="680669" cy="2011680"/>
              <a:chOff x="3048051" y="2148839"/>
              <a:chExt cx="680669" cy="2011680"/>
            </a:xfrm>
          </p:grpSpPr>
          <p:sp>
            <p:nvSpPr>
              <p:cNvPr id="378" name="TextBox 52">
                <a:extLst>
                  <a:ext uri="{FF2B5EF4-FFF2-40B4-BE49-F238E27FC236}">
                    <a16:creationId xmlns:a16="http://schemas.microsoft.com/office/drawing/2014/main" id="{1AA37FCC-07B3-4B1E-9DBE-CA4FF485BFB8}"/>
                  </a:ext>
                </a:extLst>
              </p:cNvPr>
              <p:cNvSpPr txBox="1"/>
              <p:nvPr/>
            </p:nvSpPr>
            <p:spPr>
              <a:xfrm rot="16200000">
                <a:off x="2519005" y="2930894"/>
                <a:ext cx="1505662" cy="447570"/>
              </a:xfrm>
              <a:prstGeom prst="rect">
                <a:avLst/>
              </a:prstGeom>
              <a:noFill/>
            </p:spPr>
            <p:txBody>
              <a:bodyPr vert="horz"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You manage</a:t>
                </a:r>
              </a:p>
            </p:txBody>
          </p:sp>
          <p:sp>
            <p:nvSpPr>
              <p:cNvPr id="379" name="Left Brace 378">
                <a:extLst>
                  <a:ext uri="{FF2B5EF4-FFF2-40B4-BE49-F238E27FC236}">
                    <a16:creationId xmlns:a16="http://schemas.microsoft.com/office/drawing/2014/main" id="{54FA600E-BA70-4955-8672-D58815C72967}"/>
                  </a:ext>
                </a:extLst>
              </p:cNvPr>
              <p:cNvSpPr/>
              <p:nvPr/>
            </p:nvSpPr>
            <p:spPr>
              <a:xfrm>
                <a:off x="3454400" y="2148839"/>
                <a:ext cx="274320" cy="201168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grpSp>
        <p:grpSp>
          <p:nvGrpSpPr>
            <p:cNvPr id="375" name="Group 374">
              <a:extLst>
                <a:ext uri="{FF2B5EF4-FFF2-40B4-BE49-F238E27FC236}">
                  <a16:creationId xmlns:a16="http://schemas.microsoft.com/office/drawing/2014/main" id="{D14E6A87-AAFA-489E-92F9-80D3C3C4951C}"/>
                </a:ext>
              </a:extLst>
            </p:cNvPr>
            <p:cNvGrpSpPr/>
            <p:nvPr/>
          </p:nvGrpSpPr>
          <p:grpSpPr>
            <a:xfrm>
              <a:off x="3048051" y="4241365"/>
              <a:ext cx="680669" cy="2183252"/>
              <a:chOff x="3048051" y="4241365"/>
              <a:chExt cx="680669" cy="2183252"/>
            </a:xfrm>
          </p:grpSpPr>
          <p:sp>
            <p:nvSpPr>
              <p:cNvPr id="376" name="TextBox 52">
                <a:extLst>
                  <a:ext uri="{FF2B5EF4-FFF2-40B4-BE49-F238E27FC236}">
                    <a16:creationId xmlns:a16="http://schemas.microsoft.com/office/drawing/2014/main" id="{905B2B02-E663-49E4-809C-F87D638F6774}"/>
                  </a:ext>
                </a:extLst>
              </p:cNvPr>
              <p:cNvSpPr txBox="1"/>
              <p:nvPr/>
            </p:nvSpPr>
            <p:spPr>
              <a:xfrm rot="16200000">
                <a:off x="2180210" y="5109206"/>
                <a:ext cx="2183252" cy="447569"/>
              </a:xfrm>
              <a:prstGeom prst="rect">
                <a:avLst/>
              </a:prstGeom>
              <a:noFill/>
            </p:spPr>
            <p:txBody>
              <a:bodyPr vert="horz"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673">
                  <a:lnSpc>
                    <a:spcPct val="90000"/>
                  </a:lnSpc>
                  <a:spcBef>
                    <a:spcPts val="0"/>
                  </a:spcBef>
                  <a:spcAft>
                    <a:spcPts val="0"/>
                  </a:spcAft>
                  <a:defRPr/>
                </a:pPr>
                <a:r>
                  <a:rPr lang="en-US" sz="900" b="0">
                    <a:solidFill>
                      <a:srgbClr val="FFFFFF"/>
                    </a:solidFill>
                    <a:latin typeface="Segoe UI"/>
                    <a:ea typeface="Kozuka Gothic Pro R" pitchFamily="34" charset="-128"/>
                  </a:rPr>
                  <a:t>Managed by vendor</a:t>
                </a:r>
              </a:p>
            </p:txBody>
          </p:sp>
          <p:sp>
            <p:nvSpPr>
              <p:cNvPr id="377" name="Left Brace 376">
                <a:extLst>
                  <a:ext uri="{FF2B5EF4-FFF2-40B4-BE49-F238E27FC236}">
                    <a16:creationId xmlns:a16="http://schemas.microsoft.com/office/drawing/2014/main" id="{E3312094-67B3-4419-A7D2-8DBC478DF49A}"/>
                  </a:ext>
                </a:extLst>
              </p:cNvPr>
              <p:cNvSpPr/>
              <p:nvPr/>
            </p:nvSpPr>
            <p:spPr>
              <a:xfrm>
                <a:off x="3454400" y="4663440"/>
                <a:ext cx="274320" cy="1508760"/>
              </a:xfrm>
              <a:prstGeom prst="leftBrace">
                <a:avLst>
                  <a:gd name="adj1" fmla="val 0"/>
                  <a:gd name="adj2" fmla="val 50000"/>
                </a:avLst>
              </a:prstGeom>
              <a:noFill/>
              <a:ln w="19050" cap="flat" cmpd="sng" algn="ctr">
                <a:solidFill>
                  <a:schemeClr val="bg1"/>
                </a:solidFill>
                <a:prstDash val="solid"/>
              </a:ln>
              <a:effectLst/>
            </p:spPr>
            <p:txBody>
              <a:bodyPr lIns="107571" tIns="67232" rIns="107571" bIns="67232" rtlCol="0" anchor="ctr"/>
              <a:lstStyle/>
              <a:p>
                <a:pPr algn="ctr" defTabSz="913748" fontAlgn="auto">
                  <a:lnSpc>
                    <a:spcPct val="90000"/>
                  </a:lnSpc>
                  <a:spcBef>
                    <a:spcPts val="0"/>
                  </a:spcBef>
                  <a:spcAft>
                    <a:spcPts val="0"/>
                  </a:spcAft>
                  <a:defRPr/>
                </a:pPr>
                <a:endParaRPr lang="en-US" sz="900" b="0" kern="0">
                  <a:solidFill>
                    <a:srgbClr val="FFFFFF"/>
                  </a:soli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45996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gtEl>
                                        <p:attrNameLst>
                                          <p:attrName>style.visibility</p:attrName>
                                        </p:attrNameLst>
                                      </p:cBhvr>
                                      <p:to>
                                        <p:strVal val="visible"/>
                                      </p:to>
                                    </p:set>
                                    <p:animEffect transition="in" filter="fade">
                                      <p:cBhvr>
                                        <p:cTn id="12" dur="500"/>
                                        <p:tgtEl>
                                          <p:spTgt spid="37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7"/>
                                        </p:tgtEl>
                                        <p:attrNameLst>
                                          <p:attrName>style.visibility</p:attrName>
                                        </p:attrNameLst>
                                      </p:cBhvr>
                                      <p:to>
                                        <p:strVal val="visible"/>
                                      </p:to>
                                    </p:set>
                                    <p:animEffect transition="in" filter="fade">
                                      <p:cBhvr>
                                        <p:cTn id="21" dur="500"/>
                                        <p:tgtEl>
                                          <p:spTgt spid="33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7"/>
                                        </p:tgtEl>
                                        <p:attrNameLst>
                                          <p:attrName>style.visibility</p:attrName>
                                        </p:attrNameLst>
                                      </p:cBhvr>
                                      <p:to>
                                        <p:strVal val="visible"/>
                                      </p:to>
                                    </p:set>
                                    <p:animEffect transition="in" filter="wipe(left)">
                                      <p:cBhvr>
                                        <p:cTn id="25" dur="500"/>
                                        <p:tgtEl>
                                          <p:spTgt spid="1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6"/>
                                        </p:tgtEl>
                                        <p:attrNameLst>
                                          <p:attrName>style.visibility</p:attrName>
                                        </p:attrNameLst>
                                      </p:cBhvr>
                                      <p:to>
                                        <p:strVal val="visible"/>
                                      </p:to>
                                    </p:set>
                                    <p:animEffect transition="in" filter="fade">
                                      <p:cBhvr>
                                        <p:cTn id="30" dur="500"/>
                                        <p:tgtEl>
                                          <p:spTgt spid="3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wipe(left)">
                                      <p:cBhvr>
                                        <p:cTn id="34"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4718BD-A002-43A6-861E-D46DFD52C7A9}"/>
              </a:ext>
            </a:extLst>
          </p:cNvPr>
          <p:cNvSpPr>
            <a:spLocks noGrp="1"/>
          </p:cNvSpPr>
          <p:nvPr>
            <p:ph type="title"/>
          </p:nvPr>
        </p:nvSpPr>
        <p:spPr/>
        <p:txBody>
          <a:bodyPr/>
          <a:lstStyle/>
          <a:p>
            <a:r>
              <a:rPr lang="en-US" dirty="0"/>
              <a:t>The Mall</a:t>
            </a:r>
          </a:p>
        </p:txBody>
      </p:sp>
      <p:sp>
        <p:nvSpPr>
          <p:cNvPr id="5" name="Text Placeholder 4">
            <a:extLst>
              <a:ext uri="{FF2B5EF4-FFF2-40B4-BE49-F238E27FC236}">
                <a16:creationId xmlns:a16="http://schemas.microsoft.com/office/drawing/2014/main" id="{4D070A99-5CF5-4DCD-9906-A8DCCAB0D0E0}"/>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9A83C03C-EB63-48F7-8E38-F1E003AC1280}"/>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1" y="857250"/>
            <a:ext cx="9143999" cy="5143500"/>
          </a:xfrm>
          <a:prstGeom prst="rect">
            <a:avLst/>
          </a:prstGeom>
        </p:spPr>
      </p:pic>
    </p:spTree>
    <p:extLst>
      <p:ext uri="{BB962C8B-B14F-4D97-AF65-F5344CB8AC3E}">
        <p14:creationId xmlns:p14="http://schemas.microsoft.com/office/powerpoint/2010/main" val="3544717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598BF-2B52-4A7F-9A5D-57AC89AF457F}"/>
              </a:ext>
            </a:extLst>
          </p:cNvPr>
          <p:cNvSpPr>
            <a:spLocks noGrp="1"/>
          </p:cNvSpPr>
          <p:nvPr>
            <p:ph type="title"/>
          </p:nvPr>
        </p:nvSpPr>
        <p:spPr/>
        <p:txBody>
          <a:bodyPr/>
          <a:lstStyle/>
          <a:p>
            <a:r>
              <a:rPr lang="en-US" dirty="0"/>
              <a:t>Azure</a:t>
            </a:r>
          </a:p>
        </p:txBody>
      </p:sp>
      <p:sp>
        <p:nvSpPr>
          <p:cNvPr id="10" name="Text Placeholder 9">
            <a:extLst>
              <a:ext uri="{FF2B5EF4-FFF2-40B4-BE49-F238E27FC236}">
                <a16:creationId xmlns:a16="http://schemas.microsoft.com/office/drawing/2014/main" id="{B3238A89-B74E-4FEB-8949-F1434B375234}"/>
              </a:ext>
            </a:extLst>
          </p:cNvPr>
          <p:cNvSpPr>
            <a:spLocks noGrp="1"/>
          </p:cNvSpPr>
          <p:nvPr>
            <p:ph type="body" idx="1"/>
          </p:nvPr>
        </p:nvSpPr>
        <p:spPr/>
        <p:txBody>
          <a:bodyPr/>
          <a:lstStyle/>
          <a:p>
            <a:endParaRPr lang="en-US"/>
          </a:p>
        </p:txBody>
      </p:sp>
      <p:sp>
        <p:nvSpPr>
          <p:cNvPr id="12" name="Text Placeholder 11">
            <a:extLst>
              <a:ext uri="{FF2B5EF4-FFF2-40B4-BE49-F238E27FC236}">
                <a16:creationId xmlns:a16="http://schemas.microsoft.com/office/drawing/2014/main" id="{4D989B99-1B17-40D4-9404-2726F023B124}"/>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764" b="4509"/>
          <a:stretch/>
        </p:blipFill>
        <p:spPr>
          <a:xfrm>
            <a:off x="1" y="857250"/>
            <a:ext cx="9143999" cy="5143500"/>
          </a:xfrm>
          <a:prstGeom prst="rect">
            <a:avLst/>
          </a:prstGeom>
        </p:spPr>
      </p:pic>
      <p:sp>
        <p:nvSpPr>
          <p:cNvPr id="3" name="Rectangle 2"/>
          <p:cNvSpPr/>
          <p:nvPr/>
        </p:nvSpPr>
        <p:spPr bwMode="auto">
          <a:xfrm>
            <a:off x="3255534" y="3045275"/>
            <a:ext cx="2533426" cy="656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3000">
                <a:solidFill>
                  <a:srgbClr val="000000"/>
                </a:solidFill>
                <a:latin typeface="Segoe UI"/>
                <a:ea typeface="Segoe UI" pitchFamily="34" charset="0"/>
                <a:cs typeface="Segoe UI" pitchFamily="34" charset="0"/>
              </a:rPr>
              <a:t>Compute</a:t>
            </a:r>
            <a:endParaRPr lang="en-US" sz="1500">
              <a:solidFill>
                <a:srgbClr val="000000"/>
              </a:solidFill>
              <a:latin typeface="Segoe UI"/>
              <a:ea typeface="Segoe UI" pitchFamily="34" charset="0"/>
              <a:cs typeface="Segoe UI" pitchFamily="34" charset="0"/>
            </a:endParaRPr>
          </a:p>
        </p:txBody>
      </p:sp>
      <p:sp>
        <p:nvSpPr>
          <p:cNvPr id="5" name="Rectangle 4"/>
          <p:cNvSpPr/>
          <p:nvPr/>
        </p:nvSpPr>
        <p:spPr bwMode="auto">
          <a:xfrm>
            <a:off x="1090557" y="2215012"/>
            <a:ext cx="1604234" cy="53827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2700">
                <a:solidFill>
                  <a:srgbClr val="000000"/>
                </a:solidFill>
                <a:latin typeface="Segoe UI"/>
                <a:ea typeface="Segoe UI" pitchFamily="34" charset="0"/>
                <a:cs typeface="Segoe UI" pitchFamily="34" charset="0"/>
              </a:rPr>
              <a:t>Storage</a:t>
            </a:r>
            <a:endParaRPr lang="en-US" sz="1500">
              <a:solidFill>
                <a:srgbClr val="000000"/>
              </a:solidFill>
              <a:latin typeface="Segoe UI"/>
              <a:ea typeface="Segoe UI" pitchFamily="34" charset="0"/>
              <a:cs typeface="Segoe UI" pitchFamily="34" charset="0"/>
            </a:endParaRPr>
          </a:p>
        </p:txBody>
      </p:sp>
      <p:sp>
        <p:nvSpPr>
          <p:cNvPr id="6" name="Rectangle 5"/>
          <p:cNvSpPr/>
          <p:nvPr/>
        </p:nvSpPr>
        <p:spPr bwMode="auto">
          <a:xfrm>
            <a:off x="6207163" y="4080511"/>
            <a:ext cx="1737359" cy="81651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2400">
                <a:solidFill>
                  <a:srgbClr val="000000"/>
                </a:solidFill>
                <a:latin typeface="Segoe UI"/>
                <a:ea typeface="Segoe UI" pitchFamily="34" charset="0"/>
                <a:cs typeface="Segoe UI" pitchFamily="34" charset="0"/>
              </a:rPr>
              <a:t>Data &amp; Analytics</a:t>
            </a:r>
            <a:endParaRPr lang="en-US" sz="1500">
              <a:solidFill>
                <a:srgbClr val="000000"/>
              </a:solidFill>
              <a:latin typeface="Segoe UI"/>
              <a:ea typeface="Segoe UI" pitchFamily="34" charset="0"/>
              <a:cs typeface="Segoe UI" pitchFamily="34" charset="0"/>
            </a:endParaRPr>
          </a:p>
        </p:txBody>
      </p:sp>
      <p:sp>
        <p:nvSpPr>
          <p:cNvPr id="8" name="Rectangle 7"/>
          <p:cNvSpPr/>
          <p:nvPr/>
        </p:nvSpPr>
        <p:spPr bwMode="auto">
          <a:xfrm>
            <a:off x="1411941" y="3545505"/>
            <a:ext cx="1387737" cy="5350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200">
                <a:solidFill>
                  <a:srgbClr val="000000"/>
                </a:solidFill>
                <a:latin typeface="Segoe UI"/>
                <a:ea typeface="Segoe UI" pitchFamily="34" charset="0"/>
                <a:cs typeface="Segoe UI" pitchFamily="34" charset="0"/>
              </a:rPr>
              <a:t>Security &amp; Management</a:t>
            </a:r>
            <a:endParaRPr lang="en-US" sz="900">
              <a:solidFill>
                <a:srgbClr val="000000"/>
              </a:solidFill>
              <a:latin typeface="Segoe UI"/>
              <a:ea typeface="Segoe UI" pitchFamily="34" charset="0"/>
              <a:cs typeface="Segoe UI" pitchFamily="34" charset="0"/>
            </a:endParaRPr>
          </a:p>
        </p:txBody>
      </p:sp>
      <p:sp>
        <p:nvSpPr>
          <p:cNvPr id="9" name="Rectangle 8"/>
          <p:cNvSpPr/>
          <p:nvPr/>
        </p:nvSpPr>
        <p:spPr bwMode="auto">
          <a:xfrm>
            <a:off x="4046221" y="3990904"/>
            <a:ext cx="1538343" cy="4254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500">
                <a:solidFill>
                  <a:srgbClr val="000000"/>
                </a:solidFill>
                <a:latin typeface="Segoe UI"/>
                <a:ea typeface="Segoe UI" pitchFamily="34" charset="0"/>
                <a:cs typeface="Segoe UI" pitchFamily="34" charset="0"/>
              </a:rPr>
              <a:t>Networking</a:t>
            </a:r>
            <a:endParaRPr lang="en-US" sz="1050">
              <a:solidFill>
                <a:srgbClr val="000000"/>
              </a:solidFill>
              <a:latin typeface="Segoe UI"/>
              <a:ea typeface="Segoe UI" pitchFamily="34" charset="0"/>
              <a:cs typeface="Segoe UI" pitchFamily="34" charset="0"/>
            </a:endParaRPr>
          </a:p>
        </p:txBody>
      </p:sp>
      <p:sp>
        <p:nvSpPr>
          <p:cNvPr id="11" name="Rectangle 10"/>
          <p:cNvSpPr/>
          <p:nvPr/>
        </p:nvSpPr>
        <p:spPr bwMode="auto">
          <a:xfrm>
            <a:off x="5788959" y="1847517"/>
            <a:ext cx="1387737" cy="535005"/>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1200">
                <a:solidFill>
                  <a:srgbClr val="000000"/>
                </a:solidFill>
                <a:latin typeface="Segoe UI"/>
                <a:ea typeface="Segoe UI" pitchFamily="34" charset="0"/>
                <a:cs typeface="Segoe UI" pitchFamily="34" charset="0"/>
              </a:rPr>
              <a:t>Overview &amp; Basics</a:t>
            </a:r>
            <a:endParaRPr lang="en-US" sz="900">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12478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6BA49-DAAD-4190-AF35-254269EB9D44}"/>
              </a:ext>
            </a:extLst>
          </p:cNvPr>
          <p:cNvSpPr>
            <a:spLocks noGrp="1"/>
          </p:cNvSpPr>
          <p:nvPr>
            <p:ph type="title"/>
          </p:nvPr>
        </p:nvSpPr>
        <p:spPr/>
        <p:txBody>
          <a:bodyPr/>
          <a:lstStyle/>
          <a:p>
            <a:r>
              <a:rPr lang="en-US" dirty="0"/>
              <a:t>An area within the mall</a:t>
            </a:r>
          </a:p>
        </p:txBody>
      </p:sp>
      <p:sp>
        <p:nvSpPr>
          <p:cNvPr id="6" name="Text Placeholder 5">
            <a:extLst>
              <a:ext uri="{FF2B5EF4-FFF2-40B4-BE49-F238E27FC236}">
                <a16:creationId xmlns:a16="http://schemas.microsoft.com/office/drawing/2014/main" id="{3C38A481-85A2-4239-9109-6DBF2CEE1F7A}"/>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89290B7A-8521-4C15-B2CC-B130197D7ADF}"/>
              </a:ext>
            </a:extLst>
          </p:cNvPr>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4000" t="23855" r="20589" b="25163"/>
          <a:stretch/>
        </p:blipFill>
        <p:spPr>
          <a:xfrm>
            <a:off x="0" y="857250"/>
            <a:ext cx="9157920" cy="5143500"/>
          </a:xfrm>
          <a:prstGeom prst="rect">
            <a:avLst/>
          </a:prstGeom>
        </p:spPr>
      </p:pic>
      <p:sp>
        <p:nvSpPr>
          <p:cNvPr id="5" name="Rectangle 4"/>
          <p:cNvSpPr/>
          <p:nvPr/>
        </p:nvSpPr>
        <p:spPr bwMode="auto">
          <a:xfrm>
            <a:off x="1783081" y="2734647"/>
            <a:ext cx="4707815" cy="112802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r>
              <a:rPr lang="en-US" sz="6600">
                <a:solidFill>
                  <a:srgbClr val="000000"/>
                </a:solidFill>
                <a:latin typeface="Segoe UI"/>
                <a:ea typeface="Segoe UI" pitchFamily="34" charset="0"/>
                <a:cs typeface="Segoe UI" pitchFamily="34" charset="0"/>
              </a:rPr>
              <a:t>Compute</a:t>
            </a:r>
            <a:endParaRPr lang="en-US" sz="1500">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188982" y="1972104"/>
            <a:ext cx="4495072" cy="3385542"/>
          </a:xfrm>
        </p:spPr>
        <p:txBody>
          <a:bodyPr/>
          <a:lstStyle/>
          <a:p>
            <a:r>
              <a:rPr lang="en-US" sz="1800" dirty="0"/>
              <a:t>All services offered as </a:t>
            </a:r>
            <a:r>
              <a:rPr lang="en-US" sz="1800" b="1" dirty="0"/>
              <a:t>ARM resources</a:t>
            </a:r>
          </a:p>
          <a:p>
            <a:pPr marL="252086" indent="-252086">
              <a:buFont typeface="Arial" panose="020B0604020202020204" pitchFamily="34" charset="0"/>
              <a:buChar char="•"/>
            </a:pPr>
            <a:r>
              <a:rPr lang="en-US" sz="1800" dirty="0"/>
              <a:t>Consistent model for creating/managing Azure resources</a:t>
            </a:r>
          </a:p>
          <a:p>
            <a:pPr marL="252086" indent="-252086">
              <a:buFont typeface="Arial" panose="020B0604020202020204" pitchFamily="34" charset="0"/>
              <a:buChar char="•"/>
            </a:pPr>
            <a:r>
              <a:rPr lang="en-US" sz="1800" dirty="0"/>
              <a:t>Based on declarative templates</a:t>
            </a:r>
          </a:p>
          <a:p>
            <a:endParaRPr lang="en-US" sz="1800" dirty="0"/>
          </a:p>
          <a:p>
            <a:r>
              <a:rPr lang="en-US" sz="1800" dirty="0"/>
              <a:t>Resources are managed in </a:t>
            </a:r>
            <a:r>
              <a:rPr lang="en-US" sz="1800" b="1" dirty="0"/>
              <a:t>resource groups</a:t>
            </a:r>
          </a:p>
          <a:p>
            <a:pPr marL="252086" indent="-252086">
              <a:buFont typeface="Arial" panose="020B0604020202020204" pitchFamily="34" charset="0"/>
              <a:buChar char="•"/>
            </a:pPr>
            <a:r>
              <a:rPr lang="en-US" sz="1800" dirty="0"/>
              <a:t>Deployed together</a:t>
            </a:r>
          </a:p>
          <a:p>
            <a:pPr marL="252086" indent="-252086">
              <a:buFont typeface="Arial" panose="020B0604020202020204" pitchFamily="34" charset="0"/>
              <a:buChar char="•"/>
            </a:pPr>
            <a:r>
              <a:rPr lang="en-US" sz="1800" dirty="0"/>
              <a:t>Managed together</a:t>
            </a:r>
          </a:p>
          <a:p>
            <a:pPr marL="252086" indent="-252086">
              <a:buFont typeface="Arial" panose="020B0604020202020204" pitchFamily="34" charset="0"/>
              <a:buChar char="•"/>
            </a:pPr>
            <a:r>
              <a:rPr lang="en-US" sz="1800" dirty="0"/>
              <a:t>Provides RBAC support</a:t>
            </a:r>
          </a:p>
          <a:p>
            <a:endParaRPr lang="en-US" sz="1800" dirty="0"/>
          </a:p>
        </p:txBody>
      </p:sp>
      <p:pic>
        <p:nvPicPr>
          <p:cNvPr id="4" name="Picture 3"/>
          <p:cNvPicPr>
            <a:picLocks noChangeAspect="1"/>
          </p:cNvPicPr>
          <p:nvPr/>
        </p:nvPicPr>
        <p:blipFill>
          <a:blip r:embed="rId3"/>
          <a:stretch>
            <a:fillRect/>
          </a:stretch>
        </p:blipFill>
        <p:spPr>
          <a:xfrm>
            <a:off x="4517708" y="1913820"/>
            <a:ext cx="4416648" cy="3722785"/>
          </a:xfrm>
          <a:prstGeom prst="rect">
            <a:avLst/>
          </a:prstGeom>
        </p:spPr>
      </p:pic>
    </p:spTree>
    <p:extLst>
      <p:ext uri="{BB962C8B-B14F-4D97-AF65-F5344CB8AC3E}">
        <p14:creationId xmlns:p14="http://schemas.microsoft.com/office/powerpoint/2010/main" val="803547789"/>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type="body" idx="1"/>
          </p:nvPr>
        </p:nvSpPr>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4" name="Text Placeholder 3">
            <a:extLst>
              <a:ext uri="{FF2B5EF4-FFF2-40B4-BE49-F238E27FC236}">
                <a16:creationId xmlns:a16="http://schemas.microsoft.com/office/drawing/2014/main" id="{65FF5450-E195-4841-AE70-DACEA259407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814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392968"/>
            <a:ext cx="8740142" cy="877163"/>
          </a:xfrm>
        </p:spPr>
        <p:txBody>
          <a:bodyPr/>
          <a:lstStyle/>
          <a:p>
            <a:r>
              <a:rPr lang="en-US" dirty="0">
                <a:solidFill>
                  <a:schemeClr val="bg1"/>
                </a:solidFill>
              </a:rPr>
              <a:t>CERTIFICATION</a:t>
            </a:r>
          </a:p>
        </p:txBody>
      </p:sp>
      <p:sp>
        <p:nvSpPr>
          <p:cNvPr id="3" name="TextBox 2">
            <a:extLst>
              <a:ext uri="{FF2B5EF4-FFF2-40B4-BE49-F238E27FC236}">
                <a16:creationId xmlns:a16="http://schemas.microsoft.com/office/drawing/2014/main" id="{FFDDDED9-79A4-4AE3-80F7-0D289C6ACF1C}"/>
              </a:ext>
            </a:extLst>
          </p:cNvPr>
          <p:cNvSpPr txBox="1"/>
          <p:nvPr/>
        </p:nvSpPr>
        <p:spPr>
          <a:xfrm>
            <a:off x="707274" y="3821186"/>
            <a:ext cx="7438700" cy="1940279"/>
          </a:xfrm>
          <a:prstGeom prst="rect">
            <a:avLst/>
          </a:prstGeom>
          <a:noFill/>
        </p:spPr>
        <p:txBody>
          <a:bodyPr wrap="square" lIns="134464" tIns="107571" rIns="134464" bIns="107571" rtlCol="0">
            <a:spAutoFit/>
          </a:bodyPr>
          <a:lstStyle/>
          <a:p>
            <a:pPr defTabSz="685845" fontAlgn="auto">
              <a:lnSpc>
                <a:spcPct val="90000"/>
              </a:lnSpc>
              <a:spcBef>
                <a:spcPts val="0"/>
              </a:spcBef>
              <a:spcAft>
                <a:spcPts val="441"/>
              </a:spcAft>
              <a:defRPr/>
            </a:pPr>
            <a:r>
              <a:rPr lang="en-US" sz="1765" b="0" dirty="0">
                <a:gradFill>
                  <a:gsLst>
                    <a:gs pos="2917">
                      <a:srgbClr val="FFFFFF"/>
                    </a:gs>
                    <a:gs pos="30000">
                      <a:srgbClr val="FFFFFF"/>
                    </a:gs>
                  </a:gsLst>
                  <a:lin ang="5400000" scaled="0"/>
                </a:gradFill>
                <a:latin typeface="Segoe UI"/>
                <a:cs typeface="+mn-cs"/>
              </a:rPr>
              <a:t>Key links</a:t>
            </a:r>
          </a:p>
          <a:p>
            <a:pPr marL="1054062" indent="-336179" defTabSz="685845" fontAlgn="auto">
              <a:lnSpc>
                <a:spcPct val="90000"/>
              </a:lnSpc>
              <a:spcBef>
                <a:spcPts val="0"/>
              </a:spcBef>
              <a:spcAft>
                <a:spcPts val="441"/>
              </a:spcAft>
              <a:buFontTx/>
              <a:buAutoNum type="arabicPeriod"/>
              <a:defRPr/>
            </a:pPr>
            <a:r>
              <a:rPr lang="en-US" sz="1765" dirty="0">
                <a:gradFill>
                  <a:gsLst>
                    <a:gs pos="2917">
                      <a:srgbClr val="FFFFFF"/>
                    </a:gs>
                    <a:gs pos="30000">
                      <a:srgbClr val="FFFFFF"/>
                    </a:gs>
                  </a:gsLst>
                  <a:lin ang="5400000" scaled="0"/>
                </a:gradFill>
                <a:latin typeface="Segoe UI"/>
                <a:hlinkClick r:id="rId3"/>
              </a:rPr>
              <a:t>aka.ms/70-535</a:t>
            </a:r>
            <a:endParaRPr lang="en-US" sz="1765" b="0" dirty="0">
              <a:gradFill>
                <a:gsLst>
                  <a:gs pos="2917">
                    <a:srgbClr val="FFFFFF"/>
                  </a:gs>
                  <a:gs pos="30000">
                    <a:srgbClr val="FFFFFF"/>
                  </a:gs>
                </a:gsLst>
                <a:lin ang="5400000" scaled="0"/>
              </a:gradFill>
              <a:latin typeface="Segoe UI"/>
              <a:cs typeface="+mn-cs"/>
            </a:endParaRPr>
          </a:p>
          <a:p>
            <a:pPr marL="1054062" indent="-336179">
              <a:lnSpc>
                <a:spcPct val="90000"/>
              </a:lnSpc>
              <a:spcAft>
                <a:spcPts val="441"/>
              </a:spcAft>
              <a:buFontTx/>
              <a:buAutoNum type="arabicPeriod"/>
              <a:defRPr/>
            </a:pPr>
            <a:r>
              <a:rPr lang="en-US" sz="1765"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hlinkClick r:id="rId4"/>
              </a:rPr>
              <a:t>aka.ms/Ignite/70-534</a:t>
            </a:r>
            <a:endParaRPr lang="en-US" sz="1765"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a:p>
            <a:pPr marL="1054062" indent="-336179">
              <a:lnSpc>
                <a:spcPct val="90000"/>
              </a:lnSpc>
              <a:spcAft>
                <a:spcPts val="441"/>
              </a:spcAft>
              <a:buFontTx/>
              <a:buAutoNum type="arabicPeriod"/>
              <a:defRPr/>
            </a:pPr>
            <a:r>
              <a:rPr lang="en-US" sz="1765" dirty="0">
                <a:gradFill>
                  <a:gsLst>
                    <a:gs pos="2917">
                      <a:srgbClr val="FFFFFF"/>
                    </a:gs>
                    <a:gs pos="30000">
                      <a:srgbClr val="FFFFFF"/>
                    </a:gs>
                  </a:gsLst>
                  <a:lin ang="5400000" scaled="0"/>
                </a:gradFill>
                <a:latin typeface="Segoe UI"/>
                <a:hlinkClick r:id="rId5"/>
              </a:rPr>
              <a:t>aka.ms/Azure/Learn</a:t>
            </a:r>
            <a:endParaRPr lang="en-US" sz="1765" dirty="0">
              <a:gradFill>
                <a:gsLst>
                  <a:gs pos="2917">
                    <a:srgbClr val="FFFFFF"/>
                  </a:gs>
                  <a:gs pos="30000">
                    <a:srgbClr val="FFFFFF"/>
                  </a:gs>
                </a:gsLst>
                <a:lin ang="5400000" scaled="0"/>
              </a:gradFill>
              <a:latin typeface="Segoe UI"/>
            </a:endParaRPr>
          </a:p>
          <a:p>
            <a:pPr marL="1054062" indent="-336179">
              <a:lnSpc>
                <a:spcPct val="90000"/>
              </a:lnSpc>
              <a:spcAft>
                <a:spcPts val="441"/>
              </a:spcAft>
              <a:buFontTx/>
              <a:buAutoNum type="arabicPeriod"/>
              <a:defRPr/>
            </a:pPr>
            <a:r>
              <a:rPr lang="en-US" sz="1765" dirty="0">
                <a:gradFill>
                  <a:gsLst>
                    <a:gs pos="2917">
                      <a:srgbClr val="FFFFFF"/>
                    </a:gs>
                    <a:gs pos="30000">
                      <a:srgbClr val="FFFFFF"/>
                    </a:gs>
                  </a:gsLst>
                  <a:lin ang="5400000" scaled="0"/>
                </a:gradFill>
                <a:latin typeface="Segoe UI"/>
                <a:hlinkClick r:id="rId6"/>
              </a:rPr>
              <a:t>aka.ms/Azure/Architectures</a:t>
            </a:r>
            <a:r>
              <a:rPr lang="en-US" sz="1765" dirty="0">
                <a:gradFill>
                  <a:gsLst>
                    <a:gs pos="2917">
                      <a:srgbClr val="FFFFFF"/>
                    </a:gs>
                    <a:gs pos="30000">
                      <a:srgbClr val="FFFFFF"/>
                    </a:gs>
                  </a:gsLst>
                  <a:lin ang="5400000" scaled="0"/>
                </a:gradFill>
                <a:latin typeface="Segoe UI"/>
              </a:rPr>
              <a:t> </a:t>
            </a:r>
            <a:endParaRPr lang="en-US" sz="1765" b="0" dirty="0">
              <a:gradFill>
                <a:gsLst>
                  <a:gs pos="2917">
                    <a:srgbClr val="FFFFFF"/>
                  </a:gs>
                  <a:gs pos="30000">
                    <a:srgbClr val="FFFFFF"/>
                  </a:gs>
                </a:gsLst>
                <a:lin ang="5400000" scaled="0"/>
              </a:gradFill>
              <a:latin typeface="Segoe UI"/>
              <a:cs typeface="+mn-cs"/>
            </a:endParaRPr>
          </a:p>
          <a:p>
            <a:pPr marL="336179" indent="-336179" defTabSz="685845" fontAlgn="auto">
              <a:lnSpc>
                <a:spcPct val="90000"/>
              </a:lnSpc>
              <a:spcBef>
                <a:spcPts val="0"/>
              </a:spcBef>
              <a:spcAft>
                <a:spcPts val="441"/>
              </a:spcAft>
              <a:buFontTx/>
              <a:buAutoNum type="arabicPeriod"/>
              <a:defRPr/>
            </a:pPr>
            <a:endParaRPr lang="en-US" sz="1765" b="0" dirty="0">
              <a:gradFill>
                <a:gsLst>
                  <a:gs pos="2917">
                    <a:srgbClr val="FFFFFF"/>
                  </a:gs>
                  <a:gs pos="30000">
                    <a:srgbClr val="FFFFFF"/>
                  </a:gs>
                </a:gsLst>
                <a:lin ang="5400000" scaled="0"/>
              </a:gradFill>
              <a:latin typeface="Segoe UI"/>
              <a:cs typeface="+mn-cs"/>
            </a:endParaRPr>
          </a:p>
        </p:txBody>
      </p:sp>
    </p:spTree>
    <p:extLst>
      <p:ext uri="{BB962C8B-B14F-4D97-AF65-F5344CB8AC3E}">
        <p14:creationId xmlns:p14="http://schemas.microsoft.com/office/powerpoint/2010/main" val="166688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B042-FA30-4D37-B9EE-566ADDA0740A}"/>
              </a:ext>
            </a:extLst>
          </p:cNvPr>
          <p:cNvSpPr>
            <a:spLocks noGrp="1"/>
          </p:cNvSpPr>
          <p:nvPr>
            <p:ph type="title"/>
          </p:nvPr>
        </p:nvSpPr>
        <p:spPr/>
        <p:txBody>
          <a:bodyPr/>
          <a:lstStyle/>
          <a:p>
            <a:r>
              <a:rPr lang="en-US" dirty="0"/>
              <a:t>Reusable ARM templates</a:t>
            </a:r>
          </a:p>
        </p:txBody>
      </p:sp>
      <p:sp>
        <p:nvSpPr>
          <p:cNvPr id="3" name="Text Placeholder 2">
            <a:extLst>
              <a:ext uri="{FF2B5EF4-FFF2-40B4-BE49-F238E27FC236}">
                <a16:creationId xmlns:a16="http://schemas.microsoft.com/office/drawing/2014/main" id="{83FA67E0-9856-495D-8F5C-55E0EFC52EA7}"/>
              </a:ext>
            </a:extLst>
          </p:cNvPr>
          <p:cNvSpPr>
            <a:spLocks noGrp="1"/>
          </p:cNvSpPr>
          <p:nvPr>
            <p:ph type="body" sz="quarter" idx="10"/>
          </p:nvPr>
        </p:nvSpPr>
        <p:spPr>
          <a:xfrm>
            <a:off x="201930" y="1921524"/>
            <a:ext cx="4650203" cy="2154436"/>
          </a:xfrm>
        </p:spPr>
        <p:txBody>
          <a:bodyPr/>
          <a:lstStyle/>
          <a:p>
            <a:pPr marL="252086" indent="-252086">
              <a:buFont typeface="Arial" panose="020B0604020202020204" pitchFamily="34" charset="0"/>
              <a:buChar char="•"/>
            </a:pPr>
            <a:r>
              <a:rPr lang="en-US" sz="1800" dirty="0"/>
              <a:t>A declarative template for describing a resource group</a:t>
            </a:r>
          </a:p>
          <a:p>
            <a:pPr marL="252086" indent="-252086">
              <a:buFont typeface="Arial" panose="020B0604020202020204" pitchFamily="34" charset="0"/>
              <a:buChar char="•"/>
            </a:pPr>
            <a:r>
              <a:rPr lang="en-US" sz="1800" dirty="0"/>
              <a:t>Community offered or Build your own</a:t>
            </a:r>
          </a:p>
          <a:p>
            <a:pPr marL="252086" indent="-252086">
              <a:buFont typeface="Arial" panose="020B0604020202020204" pitchFamily="34" charset="0"/>
              <a:buChar char="•"/>
            </a:pPr>
            <a:endParaRPr lang="en-US" sz="1800" dirty="0"/>
          </a:p>
          <a:p>
            <a:pPr marL="252086" indent="-252086">
              <a:buFont typeface="Arial" panose="020B0604020202020204" pitchFamily="34" charset="0"/>
              <a:buChar char="•"/>
            </a:pPr>
            <a:r>
              <a:rPr lang="en-US" sz="1800" dirty="0"/>
              <a:t>Learn about template here: </a:t>
            </a:r>
          </a:p>
          <a:p>
            <a:r>
              <a:rPr lang="en-US" sz="1500" dirty="0">
                <a:hlinkClick r:id="rId6"/>
              </a:rPr>
              <a:t>https://azure.microsoft.com/en-us/resources/templates/</a:t>
            </a:r>
            <a:endParaRPr lang="en-US" sz="1500" dirty="0"/>
          </a:p>
        </p:txBody>
      </p:sp>
      <p:pic>
        <p:nvPicPr>
          <p:cNvPr id="4" name="Picture 3">
            <a:extLst>
              <a:ext uri="{FF2B5EF4-FFF2-40B4-BE49-F238E27FC236}">
                <a16:creationId xmlns:a16="http://schemas.microsoft.com/office/drawing/2014/main" id="{DD4236DF-7FF8-4106-98BA-1F8E5BA3E23E}"/>
              </a:ext>
            </a:extLst>
          </p:cNvPr>
          <p:cNvPicPr>
            <a:picLocks noChangeAspect="1"/>
          </p:cNvPicPr>
          <p:nvPr/>
        </p:nvPicPr>
        <p:blipFill>
          <a:blip r:embed="rId7"/>
          <a:stretch>
            <a:fillRect/>
          </a:stretch>
        </p:blipFill>
        <p:spPr>
          <a:xfrm>
            <a:off x="4852132" y="1921159"/>
            <a:ext cx="4198289" cy="4059904"/>
          </a:xfrm>
          <a:prstGeom prst="rect">
            <a:avLst/>
          </a:prstGeom>
        </p:spPr>
      </p:pic>
      <p:pic>
        <p:nvPicPr>
          <p:cNvPr id="6" name="tmp5FCF">
            <a:hlinkClick r:id="" action="ppaction://media"/>
            <a:extLst>
              <a:ext uri="{FF2B5EF4-FFF2-40B4-BE49-F238E27FC236}">
                <a16:creationId xmlns:a16="http://schemas.microsoft.com/office/drawing/2014/main" id="{500C80D0-EBE0-4767-BDD3-96A14DA1673C}"/>
              </a:ext>
            </a:extLst>
          </p:cNvPr>
          <p:cNvPicPr>
            <a:picLocks noChangeAspect="1"/>
          </p:cNvPicPr>
          <p:nvPr>
            <a:videoFile r:link="rId1"/>
            <p:custDataLst>
              <p:tags r:id="rId2"/>
            </p:custDataLst>
            <p:extLst>
              <p:ext uri="{DAA4B4D4-6D71-4841-9C94-3DE7FCFB9230}">
                <p14:media xmlns:p14="http://schemas.microsoft.com/office/powerpoint/2010/main" r:embed="rId3">
                  <p14:trim end="29.2222"/>
                </p14:media>
              </p:ext>
              <p:ext uri="{42D2F446-02D8-4167-A562-619A0277C38B}">
                <p15:isNarration xmlns:p15="http://schemas.microsoft.com/office/powerpoint/2012/main" val="1"/>
              </p:ext>
            </p:extLst>
          </p:nvPr>
        </p:nvPicPr>
        <p:blipFill>
          <a:blip r:embed="rId8"/>
          <a:stretch>
            <a:fillRect/>
          </a:stretch>
        </p:blipFill>
        <p:spPr>
          <a:xfrm>
            <a:off x="8901218" y="931963"/>
            <a:ext cx="168080" cy="168104"/>
          </a:xfrm>
          <a:prstGeom prst="rect">
            <a:avLst/>
          </a:prstGeom>
        </p:spPr>
      </p:pic>
    </p:spTree>
    <p:extLst>
      <p:ext uri="{BB962C8B-B14F-4D97-AF65-F5344CB8AC3E}">
        <p14:creationId xmlns:p14="http://schemas.microsoft.com/office/powerpoint/2010/main" val="4086061408"/>
      </p:ext>
    </p:extLst>
  </p:cSld>
  <p:clrMapOvr>
    <a:masterClrMapping/>
  </p:clrMapOvr>
  <mc:AlternateContent xmlns:mc="http://schemas.openxmlformats.org/markup-compatibility/2006" xmlns:p14="http://schemas.microsoft.com/office/powerpoint/2010/main">
    <mc:Choice Requires="p14">
      <p:transition spd="med" p14:dur="700" advTm="19312">
        <p:fade/>
      </p:transition>
    </mc:Choice>
    <mc:Fallback xmlns="">
      <p:transition spd="med" advTm="19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93430" y="2223424"/>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224157"/>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3620725" y="2224157"/>
            <a:ext cx="1415093" cy="1488155"/>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5371296" y="2223424"/>
            <a:ext cx="1415093" cy="1374446"/>
            <a:chOff x="7161727" y="1665579"/>
            <a:chExt cx="1886791" cy="1832594"/>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6989213" y="2225385"/>
            <a:ext cx="1415093" cy="1451208"/>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393430" y="4488697"/>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3620725" y="4488697"/>
            <a:ext cx="316566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Platform-managed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7128831" y="4488697"/>
            <a:ext cx="1275475"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Code-only</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a:t>
            </a:r>
            <a:r>
              <a:rPr lang="en-US" sz="1350" b="0" err="1">
                <a:solidFill>
                  <a:prstClr val="black"/>
                </a:solidFill>
                <a:latin typeface="Segoe UI Light" panose="020B0502040204020203" pitchFamily="34" charset="0"/>
                <a:cs typeface="Segoe UI Light" panose="020B0502040204020203" pitchFamily="34" charset="0"/>
              </a:rPr>
              <a:t>serverless</a:t>
            </a:r>
            <a:r>
              <a:rPr lang="en-US" sz="1350" b="0">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353148" y="1080135"/>
            <a:ext cx="7030632" cy="1107996"/>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360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b="0">
                <a:solidFill>
                  <a:srgbClr val="FF8A00"/>
                </a:solidFill>
                <a:latin typeface="Segoe UI Light" panose="020B0502040204020203" pitchFamily="34" charset="0"/>
                <a:cs typeface="Segoe UI Light" panose="020B0502040204020203" pitchFamily="34" charset="0"/>
              </a:rPr>
              <a:t>Compute</a:t>
            </a:r>
            <a:endParaRPr lang="en-US" sz="3600" b="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424249" y="3703467"/>
            <a:ext cx="8124753" cy="713792"/>
          </a:xfrm>
          <a:prstGeom prst="leftRightArrow">
            <a:avLst/>
          </a:prstGeom>
          <a:solidFill>
            <a:srgbClr val="00AEEF"/>
          </a:solidFill>
          <a:ln w="9525" cap="flat" cmpd="sng" algn="ctr">
            <a:noFill/>
            <a:prstDash val="solid"/>
            <a:headEnd type="none" w="med" len="med"/>
            <a:tailEnd type="none" w="med" len="med"/>
          </a:ln>
          <a:effectLst/>
        </p:spPr>
        <p:txBody>
          <a:bodyPr vert="horz" wrap="square" lIns="68568" tIns="34285" rIns="68568" bIns="34285" numCol="1" rtlCol="0" anchor="ctr" anchorCtr="0" compatLnSpc="1">
            <a:prstTxWarp prst="textNoShape">
              <a:avLst/>
            </a:prstTxWarp>
          </a:bodyPr>
          <a:lstStyle/>
          <a:p>
            <a:pPr algn="ctr" defTabSz="685489">
              <a:defRPr/>
            </a:pPr>
            <a:endParaRPr lang="en-US" sz="1725" b="0" kern="0">
              <a:gradFill>
                <a:gsLst>
                  <a:gs pos="0">
                    <a:srgbClr val="FFFFFF"/>
                  </a:gs>
                  <a:gs pos="100000">
                    <a:srgbClr val="FFFFFF"/>
                  </a:gs>
                </a:gsLst>
                <a:lin ang="5400000" scaled="0"/>
              </a:gradFill>
              <a:latin typeface="Segoe UI"/>
              <a:cs typeface="+mn-cs"/>
            </a:endParaRPr>
          </a:p>
        </p:txBody>
      </p:sp>
      <p:sp>
        <p:nvSpPr>
          <p:cNvPr id="29" name="TextBox 28"/>
          <p:cNvSpPr txBox="1"/>
          <p:nvPr/>
        </p:nvSpPr>
        <p:spPr>
          <a:xfrm>
            <a:off x="800977" y="3927040"/>
            <a:ext cx="2101466" cy="29084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More Control</a:t>
            </a:r>
          </a:p>
        </p:txBody>
      </p:sp>
      <p:sp>
        <p:nvSpPr>
          <p:cNvPr id="30" name="TextBox 29"/>
          <p:cNvSpPr txBox="1"/>
          <p:nvPr/>
        </p:nvSpPr>
        <p:spPr>
          <a:xfrm>
            <a:off x="6117889" y="3914937"/>
            <a:ext cx="2101466" cy="290849"/>
          </a:xfrm>
          <a:prstGeom prst="rect">
            <a:avLst/>
          </a:prstGeom>
          <a:noFill/>
        </p:spPr>
        <p:txBody>
          <a:bodyPr wrap="square" lIns="0" tIns="0" rIns="0" bIns="0" rtlCol="0">
            <a:spAutoFit/>
          </a:bodyPr>
          <a:lstStyle/>
          <a:p>
            <a:pPr algn="r" defTabSz="685800" fontAlgn="auto">
              <a:lnSpc>
                <a:spcPct val="90000"/>
              </a:lnSpc>
              <a:spcBef>
                <a:spcPct val="20000"/>
              </a:spcBef>
              <a:spcAft>
                <a:spcPts val="0"/>
              </a:spcAft>
              <a:buSzPct val="80000"/>
              <a:defRPr/>
            </a:pPr>
            <a:r>
              <a:rPr lang="en-US" sz="2100" b="0">
                <a:solidFill>
                  <a:prstClr val="white"/>
                </a:solidFill>
                <a:latin typeface="Calibri" panose="020F0502020204030204"/>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628650" y="2226468"/>
          <a:ext cx="7886700" cy="317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1828" y="3814796"/>
            <a:ext cx="6920345" cy="8451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557" fontAlgn="auto">
              <a:spcBef>
                <a:spcPts val="0"/>
              </a:spcBef>
              <a:spcAft>
                <a:spcPts val="0"/>
              </a:spcAft>
              <a:defRPr/>
            </a:pPr>
            <a:endParaRPr lang="en-US" sz="1350" b="0">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6166" y="4659922"/>
            <a:ext cx="1127966" cy="300082"/>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795" y="4659922"/>
            <a:ext cx="1127966" cy="507831"/>
          </a:xfrm>
          <a:prstGeom prst="rect">
            <a:avLst/>
          </a:prstGeom>
          <a:noFill/>
        </p:spPr>
        <p:txBody>
          <a:bodyPr wrap="square" rtlCol="0">
            <a:spAutoFit/>
          </a:bodyPr>
          <a:lstStyle/>
          <a:p>
            <a:pPr defTabSz="699557" fontAlgn="auto">
              <a:spcBef>
                <a:spcPts val="0"/>
              </a:spcBef>
              <a:spcAft>
                <a:spcPts val="0"/>
              </a:spcAft>
              <a:defRPr/>
            </a:pPr>
            <a:r>
              <a:rPr lang="en-US" sz="1350" b="0">
                <a:solidFill>
                  <a:srgbClr val="353535"/>
                </a:solidFill>
                <a:latin typeface="Segoe UI Semilight"/>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6895" y="5482218"/>
            <a:ext cx="8329961" cy="553998"/>
          </a:xfrm>
          <a:prstGeom prst="rect">
            <a:avLst/>
          </a:prstGeom>
          <a:noFill/>
        </p:spPr>
        <p:txBody>
          <a:bodyPr wrap="square" lIns="137160" tIns="109728" rIns="137160" bIns="109728" rtlCol="0">
            <a:spAutoFit/>
          </a:bodyPr>
          <a:lstStyle/>
          <a:p>
            <a:pPr algn="ctr" defTabSz="699557" fontAlgn="auto">
              <a:lnSpc>
                <a:spcPct val="90000"/>
              </a:lnSpc>
              <a:spcBef>
                <a:spcPts val="0"/>
              </a:spcBef>
              <a:spcAft>
                <a:spcPts val="450"/>
              </a:spcAft>
              <a:defRPr/>
            </a:pPr>
            <a:r>
              <a:rPr lang="en-US" sz="2400" dirty="0">
                <a:gradFill>
                  <a:gsLst>
                    <a:gs pos="2917">
                      <a:srgbClr val="353535"/>
                    </a:gs>
                    <a:gs pos="30000">
                      <a:srgbClr val="353535"/>
                    </a:gs>
                  </a:gsLst>
                  <a:lin ang="5400000" scaled="0"/>
                </a:gradFill>
                <a:latin typeface="Segoe UI Semilight"/>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b="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12214" y="3073652"/>
            <a:ext cx="5550868" cy="1833019"/>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Ubuntu, Red Hat, Windows, SUSE, CoreOS</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DevOps Extensions with Chef and Puppet</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Multiple sizes </a:t>
            </a:r>
          </a:p>
          <a:p>
            <a:pPr marL="0" indent="0" defTabSz="685471">
              <a:lnSpc>
                <a:spcPct val="100000"/>
              </a:lnSpc>
              <a:spcBef>
                <a:spcPts val="0"/>
              </a:spcBef>
              <a:spcAft>
                <a:spcPts val="882"/>
              </a:spcAft>
              <a:buClr>
                <a:srgbClr val="FFFFFF"/>
              </a:buClr>
              <a:buNone/>
              <a:defRPr/>
            </a:pPr>
            <a:r>
              <a:rPr lang="en-US" sz="1500" b="0" dirty="0">
                <a:solidFill>
                  <a:srgbClr val="505050"/>
                </a:solidFill>
                <a:latin typeface="Segoe UI Light"/>
                <a:cs typeface="Segoe UI Semibold" panose="020B0702040204020203" pitchFamily="34" charset="0"/>
              </a:rPr>
              <a:t>Hundreds of items in marketplace</a:t>
            </a:r>
          </a:p>
          <a:p>
            <a:pPr marL="0" indent="0" defTabSz="685471">
              <a:lnSpc>
                <a:spcPct val="100000"/>
              </a:lnSpc>
              <a:spcBef>
                <a:spcPts val="0"/>
              </a:spcBef>
              <a:spcAft>
                <a:spcPts val="882"/>
              </a:spcAft>
              <a:buClr>
                <a:srgbClr val="FFFFFF"/>
              </a:buClr>
              <a:buNone/>
              <a:defRPr/>
            </a:pPr>
            <a:endParaRPr lang="en-US" sz="1500" b="0" dirty="0">
              <a:solidFill>
                <a:srgbClr val="505050"/>
              </a:solidFill>
              <a:latin typeface="Segoe UI Light"/>
              <a:cs typeface="Segoe UI Semibold" panose="020B0702040204020203" pitchFamily="34" charset="0"/>
            </a:endParaRPr>
          </a:p>
        </p:txBody>
      </p:sp>
      <p:sp>
        <p:nvSpPr>
          <p:cNvPr id="5" name="Title 1"/>
          <p:cNvSpPr txBox="1">
            <a:spLocks/>
          </p:cNvSpPr>
          <p:nvPr/>
        </p:nvSpPr>
        <p:spPr>
          <a:xfrm>
            <a:off x="192019" y="1940586"/>
            <a:ext cx="8222679" cy="77011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lang="en-US" sz="3600" spc="-77" dirty="0">
                <a:solidFill>
                  <a:srgbClr val="505050"/>
                </a:solidFill>
                <a:latin typeface="Segoe UI Light"/>
              </a:rPr>
              <a:t>Virtual Machines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a:solidFill>
                <a:sysClr val="windowText" lastClr="000000"/>
              </a:solidFill>
              <a:latin typeface="Segoe UI" panose="020B0502040204020203" pitchFamily="34" charset="0"/>
              <a:ea typeface="MS PGothic" panose="020B0600070205080204" pitchFamily="34" charset="-128"/>
              <a:cs typeface="+mn-cs"/>
            </a:endParaRPr>
          </a:p>
        </p:txBody>
      </p:sp>
      <p:sp>
        <p:nvSpPr>
          <p:cNvPr id="7" name="Freeform 5"/>
          <p:cNvSpPr>
            <a:spLocks/>
          </p:cNvSpPr>
          <p:nvPr/>
        </p:nvSpPr>
        <p:spPr bwMode="auto">
          <a:xfrm>
            <a:off x="5787386" y="1948202"/>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auto">
              <a:spcBef>
                <a:spcPts val="0"/>
              </a:spcBef>
              <a:spcAft>
                <a:spcPts val="0"/>
              </a:spcAft>
              <a:defRPr/>
            </a:pPr>
            <a:endParaRPr lang="en-US" sz="1350" b="0" kern="0" dirty="0">
              <a:solidFill>
                <a:sysClr val="windowText" lastClr="000000"/>
              </a:solidFill>
              <a:latin typeface="Segoe UI" panose="020B0502040204020203" pitchFamily="34" charset="0"/>
              <a:ea typeface="MS PGothic" panose="020B0600070205080204" pitchFamily="34" charset="-128"/>
              <a:cs typeface="+mn-cs"/>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61028" y="2947151"/>
            <a:ext cx="1419846" cy="1308525"/>
          </a:xfrm>
          <a:prstGeom prst="rect">
            <a:avLst/>
          </a:prstGeom>
        </p:spPr>
      </p:pic>
    </p:spTree>
    <p:extLst>
      <p:ext uri="{BB962C8B-B14F-4D97-AF65-F5344CB8AC3E}">
        <p14:creationId xmlns:p14="http://schemas.microsoft.com/office/powerpoint/2010/main" val="2508264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19499" y="857250"/>
            <a:ext cx="7376685" cy="5148227"/>
          </a:xfrm>
          <a:prstGeom prst="rect">
            <a:avLst/>
          </a:prstGeom>
        </p:spPr>
      </p:pic>
    </p:spTree>
    <p:extLst>
      <p:ext uri="{BB962C8B-B14F-4D97-AF65-F5344CB8AC3E}">
        <p14:creationId xmlns:p14="http://schemas.microsoft.com/office/powerpoint/2010/main" val="1172501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2A850-9975-4843-8ED8-85D76AC1EDB7}"/>
              </a:ext>
            </a:extLst>
          </p:cNvPr>
          <p:cNvSpPr>
            <a:spLocks noGrp="1"/>
          </p:cNvSpPr>
          <p:nvPr>
            <p:ph type="title"/>
          </p:nvPr>
        </p:nvSpPr>
        <p:spPr/>
        <p:txBody>
          <a:bodyPr/>
          <a:lstStyle/>
          <a:p>
            <a:r>
              <a:rPr lang="en-US" dirty="0"/>
              <a:t>Introducing the Latest Azure VM Line Up</a:t>
            </a:r>
          </a:p>
        </p:txBody>
      </p:sp>
    </p:spTree>
    <p:extLst>
      <p:ext uri="{BB962C8B-B14F-4D97-AF65-F5344CB8AC3E}">
        <p14:creationId xmlns:p14="http://schemas.microsoft.com/office/powerpoint/2010/main" val="3121866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298259" y="2185404"/>
            <a:ext cx="8547482" cy="3296494"/>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0" y="2554739"/>
                  <a:ext cx="170428" cy="303776"/>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6531" y="2120072"/>
                  <a:ext cx="174946"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4028" y="2120072"/>
                  <a:ext cx="452635"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gradFill>
                      <a:gsLst>
                        <a:gs pos="0">
                          <a:srgbClr val="505050"/>
                        </a:gs>
                        <a:gs pos="100000">
                          <a:srgbClr val="505050"/>
                        </a:gs>
                      </a:gsLst>
                    </a:gradFill>
                    <a:latin typeface="Segoe UI Semilight"/>
                    <a:cs typeface="+mn-cs"/>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6963" y="2120336"/>
                  <a:ext cx="186054"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6555" y="2120336"/>
                  <a:ext cx="463743"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74999" y="2120336"/>
                  <a:ext cx="463744" cy="282134"/>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7310" y="4032282"/>
                <a:ext cx="127737" cy="28213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685775" fontAlgn="auto">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1785" y="2120336"/>
                <a:ext cx="130516" cy="282133"/>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30007" y="2120336"/>
                <a:ext cx="408205" cy="282133"/>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3667" y="4032282"/>
                  <a:ext cx="183275"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13760" cy="282134"/>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592" cy="282134"/>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gradFill>
                      <a:gsLst>
                        <a:gs pos="0">
                          <a:srgbClr val="505050"/>
                        </a:gs>
                        <a:gs pos="100000">
                          <a:srgbClr val="505050"/>
                        </a:gs>
                      </a:gsLst>
                    </a:gradFill>
                    <a:latin typeface="Segoe UI Semilight"/>
                    <a:cs typeface="+mn-cs"/>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4574" y="4645915"/>
                <a:ext cx="388689"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13935" y="4645915"/>
                <a:ext cx="394669"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8003469" y="4645915"/>
                <a:ext cx="415600"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7431" y="4645915"/>
                <a:ext cx="687682"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5884" y="4032282"/>
                <a:ext cx="191607"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7841" cy="166131"/>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882">
                      <a:gradFill>
                        <a:gsLst>
                          <a:gs pos="2917">
                            <a:srgbClr val="353535"/>
                          </a:gs>
                          <a:gs pos="30000">
                            <a:srgbClr val="353535"/>
                          </a:gs>
                        </a:gsLst>
                        <a:lin ang="5400000" scaled="0"/>
                      </a:gradFill>
                      <a:latin typeface="Segoe Pro Display" panose="020B0502040504020203" pitchFamily="34" charset="0"/>
                      <a:cs typeface="+mn-cs"/>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7431" y="4645915"/>
                <a:ext cx="687682"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sp>
          <p:nvSpPr>
            <p:cNvPr id="162" name="TextBox 161">
              <a:extLst>
                <a:ext uri="{FF2B5EF4-FFF2-40B4-BE49-F238E27FC236}">
                  <a16:creationId xmlns:a16="http://schemas.microsoft.com/office/drawing/2014/main" id="{CB263E0C-17A1-4A13-ACE2-1F4E8F700B3D}"/>
                </a:ext>
              </a:extLst>
            </p:cNvPr>
            <p:cNvSpPr txBox="1"/>
            <p:nvPr/>
          </p:nvSpPr>
          <p:spPr>
            <a:xfrm>
              <a:off x="6453022" y="5995247"/>
              <a:ext cx="87" cy="217153"/>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endParaRPr lang="en-US" sz="1176"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80103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1DFFB456-3B81-4E57-8415-F09E903D47EF}"/>
              </a:ext>
            </a:extLst>
          </p:cNvPr>
          <p:cNvSpPr/>
          <p:nvPr/>
        </p:nvSpPr>
        <p:spPr bwMode="auto">
          <a:xfrm flipV="1">
            <a:off x="2675201" y="3034067"/>
            <a:ext cx="155844" cy="6638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sp>
        <p:nvSpPr>
          <p:cNvPr id="169" name="Freeform: Shape 168">
            <a:extLst>
              <a:ext uri="{FF2B5EF4-FFF2-40B4-BE49-F238E27FC236}">
                <a16:creationId xmlns:a16="http://schemas.microsoft.com/office/drawing/2014/main" id="{C7AE45DE-EA10-46DE-AA05-B9454D2F226D}"/>
              </a:ext>
            </a:extLst>
          </p:cNvPr>
          <p:cNvSpPr/>
          <p:nvPr/>
        </p:nvSpPr>
        <p:spPr bwMode="auto">
          <a:xfrm flipV="1">
            <a:off x="7107936" y="3031445"/>
            <a:ext cx="155844" cy="6638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grpSp>
        <p:nvGrpSpPr>
          <p:cNvPr id="72" name="Group 71">
            <a:extLst>
              <a:ext uri="{FF2B5EF4-FFF2-40B4-BE49-F238E27FC236}">
                <a16:creationId xmlns:a16="http://schemas.microsoft.com/office/drawing/2014/main" id="{720ADAC3-FEBA-4190-A2B1-42DEB3247CFC}"/>
              </a:ext>
            </a:extLst>
          </p:cNvPr>
          <p:cNvGrpSpPr/>
          <p:nvPr/>
        </p:nvGrpSpPr>
        <p:grpSpPr>
          <a:xfrm>
            <a:off x="2009258" y="3276151"/>
            <a:ext cx="1157029" cy="881816"/>
            <a:chOff x="3475683" y="1763123"/>
            <a:chExt cx="1573639" cy="1199332"/>
          </a:xfrm>
        </p:grpSpPr>
        <p:grpSp>
          <p:nvGrpSpPr>
            <p:cNvPr id="122" name="Group 121">
              <a:extLst>
                <a:ext uri="{FF2B5EF4-FFF2-40B4-BE49-F238E27FC236}">
                  <a16:creationId xmlns:a16="http://schemas.microsoft.com/office/drawing/2014/main" id="{0E247B76-E50C-4788-9A9B-798D9133DA45}"/>
                </a:ext>
              </a:extLst>
            </p:cNvPr>
            <p:cNvGrpSpPr/>
            <p:nvPr/>
          </p:nvGrpSpPr>
          <p:grpSpPr>
            <a:xfrm>
              <a:off x="4026292" y="2332372"/>
              <a:ext cx="679598" cy="520840"/>
              <a:chOff x="3489019" y="2410376"/>
              <a:chExt cx="932004" cy="714281"/>
            </a:xfrm>
          </p:grpSpPr>
          <p:sp>
            <p:nvSpPr>
              <p:cNvPr id="129" name="monitor">
                <a:extLst>
                  <a:ext uri="{FF2B5EF4-FFF2-40B4-BE49-F238E27FC236}">
                    <a16:creationId xmlns:a16="http://schemas.microsoft.com/office/drawing/2014/main" id="{F784C508-CC93-4EB5-B688-DDFABDE1141A}"/>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30" name="TextBox 129">
                <a:extLst>
                  <a:ext uri="{FF2B5EF4-FFF2-40B4-BE49-F238E27FC236}">
                    <a16:creationId xmlns:a16="http://schemas.microsoft.com/office/drawing/2014/main" id="{D803546B-27FB-4456-9651-F257DB4CFE02}"/>
                  </a:ext>
                </a:extLst>
              </p:cNvPr>
              <p:cNvSpPr txBox="1"/>
              <p:nvPr/>
            </p:nvSpPr>
            <p:spPr>
              <a:xfrm>
                <a:off x="3888570" y="2554739"/>
                <a:ext cx="170428" cy="303776"/>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23" name="Rectangle 122">
              <a:extLst>
                <a:ext uri="{FF2B5EF4-FFF2-40B4-BE49-F238E27FC236}">
                  <a16:creationId xmlns:a16="http://schemas.microsoft.com/office/drawing/2014/main" id="{7786D777-4176-41C3-9179-327E87D91077}"/>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C7E2091-AB4F-4474-A0A4-D72B53B8A2C9}"/>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25" name="Group 124">
              <a:extLst>
                <a:ext uri="{FF2B5EF4-FFF2-40B4-BE49-F238E27FC236}">
                  <a16:creationId xmlns:a16="http://schemas.microsoft.com/office/drawing/2014/main" id="{904CD093-4625-4465-A390-4C0A96FDDA6C}"/>
                </a:ext>
              </a:extLst>
            </p:cNvPr>
            <p:cNvGrpSpPr/>
            <p:nvPr/>
          </p:nvGrpSpPr>
          <p:grpSpPr>
            <a:xfrm>
              <a:off x="3475683" y="1763123"/>
              <a:ext cx="443204" cy="443204"/>
              <a:chOff x="3433906" y="1801744"/>
              <a:chExt cx="365962" cy="365962"/>
            </a:xfrm>
          </p:grpSpPr>
          <p:sp>
            <p:nvSpPr>
              <p:cNvPr id="127" name="Oval 126">
                <a:extLst>
                  <a:ext uri="{FF2B5EF4-FFF2-40B4-BE49-F238E27FC236}">
                    <a16:creationId xmlns:a16="http://schemas.microsoft.com/office/drawing/2014/main" id="{EF083388-7899-4B4C-BAA0-AA87944241BA}"/>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MiniExpand_E93A">
                <a:extLst>
                  <a:ext uri="{FF2B5EF4-FFF2-40B4-BE49-F238E27FC236}">
                    <a16:creationId xmlns:a16="http://schemas.microsoft.com/office/drawing/2014/main" id="{30A908D1-8997-4CCF-B557-0279A02F08B3}"/>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grpSp>
      <p:grpSp>
        <p:nvGrpSpPr>
          <p:cNvPr id="73" name="Group 72">
            <a:extLst>
              <a:ext uri="{FF2B5EF4-FFF2-40B4-BE49-F238E27FC236}">
                <a16:creationId xmlns:a16="http://schemas.microsoft.com/office/drawing/2014/main" id="{55DEF4F0-5A64-4837-84DE-C25CDF73D6FE}"/>
              </a:ext>
            </a:extLst>
          </p:cNvPr>
          <p:cNvGrpSpPr/>
          <p:nvPr/>
        </p:nvGrpSpPr>
        <p:grpSpPr>
          <a:xfrm>
            <a:off x="268469" y="3276151"/>
            <a:ext cx="1604253" cy="881004"/>
            <a:chOff x="1126308" y="1763123"/>
            <a:chExt cx="2181896" cy="1198227"/>
          </a:xfrm>
        </p:grpSpPr>
        <p:sp>
          <p:nvSpPr>
            <p:cNvPr id="111" name="Rectangle 110">
              <a:extLst>
                <a:ext uri="{FF2B5EF4-FFF2-40B4-BE49-F238E27FC236}">
                  <a16:creationId xmlns:a16="http://schemas.microsoft.com/office/drawing/2014/main" id="{15414932-16D3-42CB-9F8B-EB663B89313D}"/>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4826E51-BCD9-41D7-B996-07EAE88281EC}"/>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13" name="Group 112">
              <a:extLst>
                <a:ext uri="{FF2B5EF4-FFF2-40B4-BE49-F238E27FC236}">
                  <a16:creationId xmlns:a16="http://schemas.microsoft.com/office/drawing/2014/main" id="{845473E6-0D19-4525-864B-1540F05C37B7}"/>
                </a:ext>
              </a:extLst>
            </p:cNvPr>
            <p:cNvGrpSpPr/>
            <p:nvPr/>
          </p:nvGrpSpPr>
          <p:grpSpPr>
            <a:xfrm>
              <a:off x="1457286" y="2332382"/>
              <a:ext cx="679586" cy="520830"/>
              <a:chOff x="1107905" y="1985997"/>
              <a:chExt cx="865583" cy="663377"/>
            </a:xfrm>
          </p:grpSpPr>
          <p:sp>
            <p:nvSpPr>
              <p:cNvPr id="120" name="monitor">
                <a:extLst>
                  <a:ext uri="{FF2B5EF4-FFF2-40B4-BE49-F238E27FC236}">
                    <a16:creationId xmlns:a16="http://schemas.microsoft.com/office/drawing/2014/main" id="{CDE4A3FF-19AB-4B7B-A5ED-4DD8AE0AAEA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21" name="TextBox 120">
                <a:extLst>
                  <a:ext uri="{FF2B5EF4-FFF2-40B4-BE49-F238E27FC236}">
                    <a16:creationId xmlns:a16="http://schemas.microsoft.com/office/drawing/2014/main" id="{02FB5DF3-A0D0-4FFA-9373-E21DE2DE1573}"/>
                  </a:ext>
                </a:extLst>
              </p:cNvPr>
              <p:cNvSpPr txBox="1"/>
              <p:nvPr/>
            </p:nvSpPr>
            <p:spPr>
              <a:xfrm>
                <a:off x="1436531" y="2120072"/>
                <a:ext cx="174946"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14" name="Group 113">
              <a:extLst>
                <a:ext uri="{FF2B5EF4-FFF2-40B4-BE49-F238E27FC236}">
                  <a16:creationId xmlns:a16="http://schemas.microsoft.com/office/drawing/2014/main" id="{73BFC6D1-4C77-442D-B044-24F01A372D3C}"/>
                </a:ext>
              </a:extLst>
            </p:cNvPr>
            <p:cNvGrpSpPr/>
            <p:nvPr/>
          </p:nvGrpSpPr>
          <p:grpSpPr>
            <a:xfrm>
              <a:off x="2396839" y="2332382"/>
              <a:ext cx="679586" cy="520830"/>
              <a:chOff x="2294035" y="1985997"/>
              <a:chExt cx="865583" cy="663377"/>
            </a:xfrm>
          </p:grpSpPr>
          <p:sp>
            <p:nvSpPr>
              <p:cNvPr id="118" name="monitor">
                <a:extLst>
                  <a:ext uri="{FF2B5EF4-FFF2-40B4-BE49-F238E27FC236}">
                    <a16:creationId xmlns:a16="http://schemas.microsoft.com/office/drawing/2014/main" id="{218998CC-CF29-4647-8B4C-7ADD7CE9A2FC}"/>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19" name="TextBox 118">
                <a:extLst>
                  <a:ext uri="{FF2B5EF4-FFF2-40B4-BE49-F238E27FC236}">
                    <a16:creationId xmlns:a16="http://schemas.microsoft.com/office/drawing/2014/main" id="{EB75C11C-51A7-4F59-816D-C12E29B6C5C4}"/>
                  </a:ext>
                </a:extLst>
              </p:cNvPr>
              <p:cNvSpPr txBox="1"/>
              <p:nvPr/>
            </p:nvSpPr>
            <p:spPr>
              <a:xfrm>
                <a:off x="2484028" y="2120072"/>
                <a:ext cx="452635"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115" name="Group 114">
              <a:extLst>
                <a:ext uri="{FF2B5EF4-FFF2-40B4-BE49-F238E27FC236}">
                  <a16:creationId xmlns:a16="http://schemas.microsoft.com/office/drawing/2014/main" id="{D78ECED7-1919-4B45-A4F6-2806382A2F2C}"/>
                </a:ext>
              </a:extLst>
            </p:cNvPr>
            <p:cNvGrpSpPr/>
            <p:nvPr/>
          </p:nvGrpSpPr>
          <p:grpSpPr>
            <a:xfrm>
              <a:off x="1126308" y="1763123"/>
              <a:ext cx="449062" cy="449062"/>
              <a:chOff x="1069967" y="1804673"/>
              <a:chExt cx="365962" cy="365962"/>
            </a:xfrm>
          </p:grpSpPr>
          <p:sp>
            <p:nvSpPr>
              <p:cNvPr id="116" name="Oval 115">
                <a:extLst>
                  <a:ext uri="{FF2B5EF4-FFF2-40B4-BE49-F238E27FC236}">
                    <a16:creationId xmlns:a16="http://schemas.microsoft.com/office/drawing/2014/main" id="{E8C91247-6CE6-4298-837A-6E678A07D378}"/>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desktop">
                <a:extLst>
                  <a:ext uri="{FF2B5EF4-FFF2-40B4-BE49-F238E27FC236}">
                    <a16:creationId xmlns:a16="http://schemas.microsoft.com/office/drawing/2014/main" id="{6F2921D0-2618-41F9-886D-B135764DA987}"/>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gradFill>
                    <a:gsLst>
                      <a:gs pos="0">
                        <a:srgbClr val="505050"/>
                      </a:gs>
                      <a:gs pos="100000">
                        <a:srgbClr val="505050"/>
                      </a:gs>
                    </a:gsLst>
                  </a:gradFill>
                  <a:latin typeface="Segoe UI Semilight"/>
                  <a:cs typeface="+mn-cs"/>
                </a:endParaRPr>
              </a:p>
            </p:txBody>
          </p:sp>
        </p:grpSp>
      </p:grpSp>
      <p:grpSp>
        <p:nvGrpSpPr>
          <p:cNvPr id="74" name="Group 73">
            <a:extLst>
              <a:ext uri="{FF2B5EF4-FFF2-40B4-BE49-F238E27FC236}">
                <a16:creationId xmlns:a16="http://schemas.microsoft.com/office/drawing/2014/main" id="{00A46BED-1139-4A27-89F4-757B21F77CBC}"/>
              </a:ext>
            </a:extLst>
          </p:cNvPr>
          <p:cNvGrpSpPr/>
          <p:nvPr/>
        </p:nvGrpSpPr>
        <p:grpSpPr>
          <a:xfrm>
            <a:off x="3302822" y="3276151"/>
            <a:ext cx="2385439" cy="881004"/>
            <a:chOff x="5233109" y="1763123"/>
            <a:chExt cx="3244362" cy="1198227"/>
          </a:xfrm>
        </p:grpSpPr>
        <p:grpSp>
          <p:nvGrpSpPr>
            <p:cNvPr id="96" name="Group 95">
              <a:extLst>
                <a:ext uri="{FF2B5EF4-FFF2-40B4-BE49-F238E27FC236}">
                  <a16:creationId xmlns:a16="http://schemas.microsoft.com/office/drawing/2014/main" id="{7FABF8DB-E4EF-4391-921C-346FB5573381}"/>
                </a:ext>
              </a:extLst>
            </p:cNvPr>
            <p:cNvGrpSpPr/>
            <p:nvPr/>
          </p:nvGrpSpPr>
          <p:grpSpPr>
            <a:xfrm>
              <a:off x="5574596" y="2330359"/>
              <a:ext cx="679584" cy="520830"/>
              <a:chOff x="5177200" y="1985997"/>
              <a:chExt cx="865582" cy="663377"/>
            </a:xfrm>
          </p:grpSpPr>
          <p:sp>
            <p:nvSpPr>
              <p:cNvPr id="109" name="monitor">
                <a:extLst>
                  <a:ext uri="{FF2B5EF4-FFF2-40B4-BE49-F238E27FC236}">
                    <a16:creationId xmlns:a16="http://schemas.microsoft.com/office/drawing/2014/main" id="{5079CF79-DFC0-46C0-9BB4-E5DAEB177AA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6693B901-F0E5-4B2E-BCF6-F5011C2443FD}"/>
                  </a:ext>
                </a:extLst>
              </p:cNvPr>
              <p:cNvSpPr txBox="1"/>
              <p:nvPr/>
            </p:nvSpPr>
            <p:spPr>
              <a:xfrm>
                <a:off x="5516963" y="2120336"/>
                <a:ext cx="186054"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97" name="Group 96">
              <a:extLst>
                <a:ext uri="{FF2B5EF4-FFF2-40B4-BE49-F238E27FC236}">
                  <a16:creationId xmlns:a16="http://schemas.microsoft.com/office/drawing/2014/main" id="{27852956-2CB6-4E09-882E-80BD61718AA8}"/>
                </a:ext>
              </a:extLst>
            </p:cNvPr>
            <p:cNvGrpSpPr/>
            <p:nvPr/>
          </p:nvGrpSpPr>
          <p:grpSpPr>
            <a:xfrm>
              <a:off x="6573713" y="2330359"/>
              <a:ext cx="679584" cy="520830"/>
              <a:chOff x="6375635" y="1985997"/>
              <a:chExt cx="865582" cy="663377"/>
            </a:xfrm>
          </p:grpSpPr>
          <p:sp>
            <p:nvSpPr>
              <p:cNvPr id="107" name="monitor">
                <a:extLst>
                  <a:ext uri="{FF2B5EF4-FFF2-40B4-BE49-F238E27FC236}">
                    <a16:creationId xmlns:a16="http://schemas.microsoft.com/office/drawing/2014/main" id="{BD13937D-81AB-4594-A559-1F4D7E17DDDF}"/>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9B873D4C-6BCA-4E33-9864-25B3B1367E20}"/>
                  </a:ext>
                </a:extLst>
              </p:cNvPr>
              <p:cNvSpPr txBox="1"/>
              <p:nvPr/>
            </p:nvSpPr>
            <p:spPr>
              <a:xfrm>
                <a:off x="6576555" y="2120336"/>
                <a:ext cx="463743"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98" name="Group 97">
              <a:extLst>
                <a:ext uri="{FF2B5EF4-FFF2-40B4-BE49-F238E27FC236}">
                  <a16:creationId xmlns:a16="http://schemas.microsoft.com/office/drawing/2014/main" id="{BCCBB0B6-E274-4704-A7EC-30EB38831FA4}"/>
                </a:ext>
              </a:extLst>
            </p:cNvPr>
            <p:cNvGrpSpPr/>
            <p:nvPr/>
          </p:nvGrpSpPr>
          <p:grpSpPr>
            <a:xfrm>
              <a:off x="7572813" y="2330361"/>
              <a:ext cx="679600" cy="520840"/>
              <a:chOff x="7574071" y="1985997"/>
              <a:chExt cx="865603" cy="663392"/>
            </a:xfrm>
          </p:grpSpPr>
          <p:sp>
            <p:nvSpPr>
              <p:cNvPr id="105" name="monitor">
                <a:extLst>
                  <a:ext uri="{FF2B5EF4-FFF2-40B4-BE49-F238E27FC236}">
                    <a16:creationId xmlns:a16="http://schemas.microsoft.com/office/drawing/2014/main" id="{8033BDB9-012C-40B3-A076-7548CBBC20EF}"/>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106" name="TextBox 105">
                <a:extLst>
                  <a:ext uri="{FF2B5EF4-FFF2-40B4-BE49-F238E27FC236}">
                    <a16:creationId xmlns:a16="http://schemas.microsoft.com/office/drawing/2014/main" id="{0F7FC857-2590-4B78-A8CF-735E4CA6148C}"/>
                  </a:ext>
                </a:extLst>
              </p:cNvPr>
              <p:cNvSpPr txBox="1"/>
              <p:nvPr/>
            </p:nvSpPr>
            <p:spPr>
              <a:xfrm>
                <a:off x="7774999" y="2120336"/>
                <a:ext cx="463744" cy="282134"/>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00" name="Rectangle 99">
              <a:extLst>
                <a:ext uri="{FF2B5EF4-FFF2-40B4-BE49-F238E27FC236}">
                  <a16:creationId xmlns:a16="http://schemas.microsoft.com/office/drawing/2014/main" id="{6458C204-9D4B-40D4-8A7F-C5906ECB6188}"/>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C4EC3965-A4BE-472B-9283-B81843ED05D8}"/>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02" name="Group 101">
              <a:extLst>
                <a:ext uri="{FF2B5EF4-FFF2-40B4-BE49-F238E27FC236}">
                  <a16:creationId xmlns:a16="http://schemas.microsoft.com/office/drawing/2014/main" id="{13A0EF45-A1BA-4EB0-BE2F-2C5D4EB7E59F}"/>
                </a:ext>
              </a:extLst>
            </p:cNvPr>
            <p:cNvGrpSpPr/>
            <p:nvPr/>
          </p:nvGrpSpPr>
          <p:grpSpPr>
            <a:xfrm>
              <a:off x="5233109" y="1763123"/>
              <a:ext cx="448056" cy="448056"/>
              <a:chOff x="5233109" y="1763123"/>
              <a:chExt cx="448056" cy="448056"/>
            </a:xfrm>
          </p:grpSpPr>
          <p:sp>
            <p:nvSpPr>
              <p:cNvPr id="103" name="Oval 102">
                <a:extLst>
                  <a:ext uri="{FF2B5EF4-FFF2-40B4-BE49-F238E27FC236}">
                    <a16:creationId xmlns:a16="http://schemas.microsoft.com/office/drawing/2014/main" id="{06AA60A9-ADB8-486B-B295-62962771E172}"/>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server">
                <a:extLst>
                  <a:ext uri="{FF2B5EF4-FFF2-40B4-BE49-F238E27FC236}">
                    <a16:creationId xmlns:a16="http://schemas.microsoft.com/office/drawing/2014/main" id="{23EEE6B6-CA69-40D6-8981-A00C4AD0711D}"/>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grpSp>
      <p:grpSp>
        <p:nvGrpSpPr>
          <p:cNvPr id="88" name="Group 87">
            <a:extLst>
              <a:ext uri="{FF2B5EF4-FFF2-40B4-BE49-F238E27FC236}">
                <a16:creationId xmlns:a16="http://schemas.microsoft.com/office/drawing/2014/main" id="{FDDD6D53-0972-4E9E-996C-25A0E82F42E8}"/>
              </a:ext>
            </a:extLst>
          </p:cNvPr>
          <p:cNvGrpSpPr/>
          <p:nvPr/>
        </p:nvGrpSpPr>
        <p:grpSpPr>
          <a:xfrm>
            <a:off x="8025415" y="3676810"/>
            <a:ext cx="499669" cy="382944"/>
            <a:chOff x="4318388" y="3898203"/>
            <a:chExt cx="865582" cy="663377"/>
          </a:xfrm>
        </p:grpSpPr>
        <p:sp>
          <p:nvSpPr>
            <p:cNvPr id="94" name="monitor">
              <a:extLst>
                <a:ext uri="{FF2B5EF4-FFF2-40B4-BE49-F238E27FC236}">
                  <a16:creationId xmlns:a16="http://schemas.microsoft.com/office/drawing/2014/main" id="{743CC153-D501-4F0F-9DF7-E5AF3958F106}"/>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5" name="TextBox 94">
              <a:extLst>
                <a:ext uri="{FF2B5EF4-FFF2-40B4-BE49-F238E27FC236}">
                  <a16:creationId xmlns:a16="http://schemas.microsoft.com/office/drawing/2014/main" id="{E74242AA-C01E-4826-A97B-A50837F53437}"/>
                </a:ext>
              </a:extLst>
            </p:cNvPr>
            <p:cNvSpPr txBox="1"/>
            <p:nvPr/>
          </p:nvSpPr>
          <p:spPr>
            <a:xfrm>
              <a:off x="4687310" y="4032282"/>
              <a:ext cx="127737" cy="28213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685775" fontAlgn="auto">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89" name="Rectangle 88">
            <a:extLst>
              <a:ext uri="{FF2B5EF4-FFF2-40B4-BE49-F238E27FC236}">
                <a16:creationId xmlns:a16="http://schemas.microsoft.com/office/drawing/2014/main" id="{E4411062-8993-4856-96DF-1C70BB230A89}"/>
              </a:ext>
            </a:extLst>
          </p:cNvPr>
          <p:cNvSpPr/>
          <p:nvPr/>
        </p:nvSpPr>
        <p:spPr bwMode="auto">
          <a:xfrm>
            <a:off x="7745650" y="3438272"/>
            <a:ext cx="1059199" cy="71888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73688C6-AA59-4CBA-AAE3-D4F63B8705C0}"/>
              </a:ext>
            </a:extLst>
          </p:cNvPr>
          <p:cNvSpPr/>
          <p:nvPr/>
        </p:nvSpPr>
        <p:spPr bwMode="auto">
          <a:xfrm>
            <a:off x="7909736" y="3309382"/>
            <a:ext cx="833618" cy="24882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91" name="Group 90">
            <a:extLst>
              <a:ext uri="{FF2B5EF4-FFF2-40B4-BE49-F238E27FC236}">
                <a16:creationId xmlns:a16="http://schemas.microsoft.com/office/drawing/2014/main" id="{9D35FBC2-F905-4D7B-8243-2F35974ADBB7}"/>
              </a:ext>
            </a:extLst>
          </p:cNvPr>
          <p:cNvGrpSpPr/>
          <p:nvPr/>
        </p:nvGrpSpPr>
        <p:grpSpPr>
          <a:xfrm>
            <a:off x="7656269" y="3303734"/>
            <a:ext cx="329436" cy="329436"/>
            <a:chOff x="3750357" y="3629439"/>
            <a:chExt cx="365962" cy="365962"/>
          </a:xfrm>
        </p:grpSpPr>
        <p:sp>
          <p:nvSpPr>
            <p:cNvPr id="92" name="Oval 91">
              <a:extLst>
                <a:ext uri="{FF2B5EF4-FFF2-40B4-BE49-F238E27FC236}">
                  <a16:creationId xmlns:a16="http://schemas.microsoft.com/office/drawing/2014/main" id="{B1B2C6F6-BBD8-4D7B-9872-7960DD2D8A50}"/>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Database_EFC7">
              <a:extLst>
                <a:ext uri="{FF2B5EF4-FFF2-40B4-BE49-F238E27FC236}">
                  <a16:creationId xmlns:a16="http://schemas.microsoft.com/office/drawing/2014/main" id="{4B393E5C-A0AC-44AE-86DC-630D26061041}"/>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76" name="Group 75">
            <a:extLst>
              <a:ext uri="{FF2B5EF4-FFF2-40B4-BE49-F238E27FC236}">
                <a16:creationId xmlns:a16="http://schemas.microsoft.com/office/drawing/2014/main" id="{0D0D3D5B-851F-4A5D-ABE5-AAFB995C4CEA}"/>
              </a:ext>
            </a:extLst>
          </p:cNvPr>
          <p:cNvGrpSpPr/>
          <p:nvPr/>
        </p:nvGrpSpPr>
        <p:grpSpPr>
          <a:xfrm>
            <a:off x="6104587" y="3688705"/>
            <a:ext cx="499670" cy="382943"/>
            <a:chOff x="8994248" y="1985997"/>
            <a:chExt cx="865583" cy="663377"/>
          </a:xfrm>
        </p:grpSpPr>
        <p:sp>
          <p:nvSpPr>
            <p:cNvPr id="86" name="monitor">
              <a:extLst>
                <a:ext uri="{FF2B5EF4-FFF2-40B4-BE49-F238E27FC236}">
                  <a16:creationId xmlns:a16="http://schemas.microsoft.com/office/drawing/2014/main" id="{965E3F20-595B-4138-BBE8-48A1EEE354B8}"/>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E6AB85D7-6B9C-4EDF-B44E-8E19832FCD02}"/>
                </a:ext>
              </a:extLst>
            </p:cNvPr>
            <p:cNvSpPr txBox="1"/>
            <p:nvPr/>
          </p:nvSpPr>
          <p:spPr>
            <a:xfrm>
              <a:off x="9361785" y="2120336"/>
              <a:ext cx="130516" cy="282133"/>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77" name="Group 76">
            <a:extLst>
              <a:ext uri="{FF2B5EF4-FFF2-40B4-BE49-F238E27FC236}">
                <a16:creationId xmlns:a16="http://schemas.microsoft.com/office/drawing/2014/main" id="{AE8D3A4D-44BB-4FE8-9CB5-E6FBEAB814BB}"/>
              </a:ext>
            </a:extLst>
          </p:cNvPr>
          <p:cNvGrpSpPr/>
          <p:nvPr/>
        </p:nvGrpSpPr>
        <p:grpSpPr>
          <a:xfrm>
            <a:off x="6839193" y="3688705"/>
            <a:ext cx="499670" cy="382943"/>
            <a:chOff x="10201320" y="1985997"/>
            <a:chExt cx="865583" cy="663377"/>
          </a:xfrm>
        </p:grpSpPr>
        <p:sp>
          <p:nvSpPr>
            <p:cNvPr id="84" name="monitor">
              <a:extLst>
                <a:ext uri="{FF2B5EF4-FFF2-40B4-BE49-F238E27FC236}">
                  <a16:creationId xmlns:a16="http://schemas.microsoft.com/office/drawing/2014/main" id="{EF7B9547-D2FA-4518-AB2F-594CB9DEC773}"/>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85" name="TextBox 84">
              <a:extLst>
                <a:ext uri="{FF2B5EF4-FFF2-40B4-BE49-F238E27FC236}">
                  <a16:creationId xmlns:a16="http://schemas.microsoft.com/office/drawing/2014/main" id="{D52982F9-5E96-42BD-9191-2825B83FC332}"/>
                </a:ext>
              </a:extLst>
            </p:cNvPr>
            <p:cNvSpPr txBox="1"/>
            <p:nvPr/>
          </p:nvSpPr>
          <p:spPr>
            <a:xfrm>
              <a:off x="10430007" y="2120336"/>
              <a:ext cx="408205" cy="282133"/>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78" name="Rectangle 77">
            <a:extLst>
              <a:ext uri="{FF2B5EF4-FFF2-40B4-BE49-F238E27FC236}">
                <a16:creationId xmlns:a16="http://schemas.microsoft.com/office/drawing/2014/main" id="{264D30D7-D42A-4425-ABA2-D0F50E5F5021}"/>
              </a:ext>
            </a:extLst>
          </p:cNvPr>
          <p:cNvSpPr/>
          <p:nvPr/>
        </p:nvSpPr>
        <p:spPr bwMode="auto">
          <a:xfrm>
            <a:off x="5917581" y="3433445"/>
            <a:ext cx="1602153" cy="71888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A549F923-DBB7-4FAA-A09D-F3A2F00D5277}"/>
              </a:ext>
            </a:extLst>
          </p:cNvPr>
          <p:cNvSpPr/>
          <p:nvPr/>
        </p:nvSpPr>
        <p:spPr bwMode="auto">
          <a:xfrm>
            <a:off x="6085004" y="3289859"/>
            <a:ext cx="1326140" cy="24801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80" name="Group 79">
            <a:extLst>
              <a:ext uri="{FF2B5EF4-FFF2-40B4-BE49-F238E27FC236}">
                <a16:creationId xmlns:a16="http://schemas.microsoft.com/office/drawing/2014/main" id="{AD944AAB-D2EB-4724-827D-B63E152D8068}"/>
              </a:ext>
            </a:extLst>
          </p:cNvPr>
          <p:cNvGrpSpPr/>
          <p:nvPr/>
        </p:nvGrpSpPr>
        <p:grpSpPr>
          <a:xfrm>
            <a:off x="5824796" y="3274307"/>
            <a:ext cx="329436" cy="329436"/>
            <a:chOff x="8646073" y="1794074"/>
            <a:chExt cx="365962" cy="365962"/>
          </a:xfrm>
        </p:grpSpPr>
        <p:sp>
          <p:nvSpPr>
            <p:cNvPr id="82" name="Oval 81">
              <a:extLst>
                <a:ext uri="{FF2B5EF4-FFF2-40B4-BE49-F238E27FC236}">
                  <a16:creationId xmlns:a16="http://schemas.microsoft.com/office/drawing/2014/main" id="{1599A5BD-3CC1-4AB8-9324-AA7623722CDD}"/>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binary">
              <a:extLst>
                <a:ext uri="{FF2B5EF4-FFF2-40B4-BE49-F238E27FC236}">
                  <a16:creationId xmlns:a16="http://schemas.microsoft.com/office/drawing/2014/main" id="{B634FBF9-0238-4606-A371-33C6B4EE052E}"/>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entry-level to storage optimized …</a:t>
            </a:r>
          </a:p>
        </p:txBody>
      </p:sp>
      <p:sp>
        <p:nvSpPr>
          <p:cNvPr id="160" name="Rectangle 159">
            <a:extLst>
              <a:ext uri="{FF2B5EF4-FFF2-40B4-BE49-F238E27FC236}">
                <a16:creationId xmlns:a16="http://schemas.microsoft.com/office/drawing/2014/main" id="{03776043-9ECF-4C43-9E3F-2A83D5C3DB04}"/>
              </a:ext>
            </a:extLst>
          </p:cNvPr>
          <p:cNvSpPr/>
          <p:nvPr/>
        </p:nvSpPr>
        <p:spPr bwMode="auto">
          <a:xfrm>
            <a:off x="3575116" y="4807930"/>
            <a:ext cx="2663363" cy="761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Intel Broadwell E5-2673 v4</a:t>
            </a:r>
          </a:p>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Hyper-Threaded CPUs</a:t>
            </a:r>
          </a:p>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Up to 64 vCPU’s, 256GB RAM</a:t>
            </a:r>
          </a:p>
        </p:txBody>
      </p:sp>
      <p:sp>
        <p:nvSpPr>
          <p:cNvPr id="161" name="Rectangle 160">
            <a:extLst>
              <a:ext uri="{FF2B5EF4-FFF2-40B4-BE49-F238E27FC236}">
                <a16:creationId xmlns:a16="http://schemas.microsoft.com/office/drawing/2014/main" id="{B58176BA-8681-47B8-9B5C-0321EE4FA449}"/>
              </a:ext>
            </a:extLst>
          </p:cNvPr>
          <p:cNvSpPr/>
          <p:nvPr/>
        </p:nvSpPr>
        <p:spPr bwMode="auto">
          <a:xfrm>
            <a:off x="5899356" y="2688090"/>
            <a:ext cx="2625728" cy="3010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pt-BR" sz="1350" b="0">
                <a:solidFill>
                  <a:srgbClr val="2F2F2F"/>
                </a:solidFill>
                <a:latin typeface="Segoe UI"/>
              </a:rPr>
              <a:t>Intel® Xeon® Platinum 8168 processor (Skylake)</a:t>
            </a:r>
            <a:endParaRPr lang="en-US" sz="1324" b="0">
              <a:solidFill>
                <a:srgbClr val="2F2F2F"/>
              </a:solidFill>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C1B9C310-505D-4E9B-B68B-A6676798BAB1}"/>
              </a:ext>
            </a:extLst>
          </p:cNvPr>
          <p:cNvSpPr/>
          <p:nvPr/>
        </p:nvSpPr>
        <p:spPr bwMode="auto">
          <a:xfrm>
            <a:off x="7079344" y="3669448"/>
            <a:ext cx="56027" cy="5602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BB646801-812F-4B43-8262-7B04B560D6CB}"/>
              </a:ext>
            </a:extLst>
          </p:cNvPr>
          <p:cNvSpPr/>
          <p:nvPr/>
        </p:nvSpPr>
        <p:spPr bwMode="auto">
          <a:xfrm>
            <a:off x="5277702" y="3992625"/>
            <a:ext cx="156621" cy="67231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sp>
        <p:nvSpPr>
          <p:cNvPr id="69" name="Rectangle 68">
            <a:extLst>
              <a:ext uri="{FF2B5EF4-FFF2-40B4-BE49-F238E27FC236}">
                <a16:creationId xmlns:a16="http://schemas.microsoft.com/office/drawing/2014/main" id="{B5FA7927-A2EA-4F68-862D-DE6B811BCD62}"/>
              </a:ext>
            </a:extLst>
          </p:cNvPr>
          <p:cNvSpPr/>
          <p:nvPr/>
        </p:nvSpPr>
        <p:spPr bwMode="auto">
          <a:xfrm>
            <a:off x="1466620" y="2229096"/>
            <a:ext cx="2429926" cy="760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Intel Haswell E5-2673 v3 </a:t>
            </a:r>
          </a:p>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Lowest cost, flexible CPUs</a:t>
            </a:r>
          </a:p>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Up to 8vCPUs, 32GiB RAM</a:t>
            </a:r>
          </a:p>
        </p:txBody>
      </p:sp>
      <p:sp>
        <p:nvSpPr>
          <p:cNvPr id="70" name="Oval 69">
            <a:extLst>
              <a:ext uri="{FF2B5EF4-FFF2-40B4-BE49-F238E27FC236}">
                <a16:creationId xmlns:a16="http://schemas.microsoft.com/office/drawing/2014/main" id="{C2250444-872B-4817-86A8-463F12AE9650}"/>
              </a:ext>
            </a:extLst>
          </p:cNvPr>
          <p:cNvSpPr/>
          <p:nvPr/>
        </p:nvSpPr>
        <p:spPr bwMode="auto">
          <a:xfrm>
            <a:off x="2654935" y="3659264"/>
            <a:ext cx="56027" cy="5602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8218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25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400"/>
                                        <p:tgtEl>
                                          <p:spTgt spid="69"/>
                                        </p:tgtEl>
                                      </p:cBhvr>
                                    </p:animEffect>
                                  </p:childTnLst>
                                </p:cTn>
                              </p:par>
                              <p:par>
                                <p:cTn id="14" presetID="42" presetClass="path" presetSubtype="0" decel="100000" fill="hold" grpId="1" nodeType="withEffect">
                                  <p:stCondLst>
                                    <p:cond delay="500"/>
                                  </p:stCondLst>
                                  <p:childTnLst>
                                    <p:animMotion origin="layout" path="M 9.11412E-7 -4.84793E-6 L 9.11412E-7 0.09624 " pathEditMode="relative" rAng="0" ptsTypes="AA">
                                      <p:cBhvr>
                                        <p:cTn id="15" dur="700" spd="-100000" fill="hold"/>
                                        <p:tgtEl>
                                          <p:spTgt spid="69"/>
                                        </p:tgtEl>
                                        <p:attrNameLst>
                                          <p:attrName>ppt_x</p:attrName>
                                          <p:attrName>ppt_y</p:attrName>
                                        </p:attrNameLst>
                                      </p:cBhvr>
                                      <p:rCtr x="0" y="4812"/>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down)">
                                      <p:cBhvr>
                                        <p:cTn id="29" dur="500"/>
                                        <p:tgtEl>
                                          <p:spTgt spid="16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400"/>
                                        <p:tgtEl>
                                          <p:spTgt spid="160"/>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60"/>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60"/>
                                        </p:tgtEl>
                                      </p:cBhvr>
                                    </p:animEffect>
                                    <p:set>
                                      <p:cBhvr>
                                        <p:cTn id="39" dur="1" fill="hold">
                                          <p:stCondLst>
                                            <p:cond delay="499"/>
                                          </p:stCondLst>
                                        </p:cTn>
                                        <p:tgtEl>
                                          <p:spTgt spid="1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8"/>
                                        </p:tgtEl>
                                      </p:cBhvr>
                                    </p:animEffect>
                                    <p:set>
                                      <p:cBhvr>
                                        <p:cTn id="42" dur="1" fill="hold">
                                          <p:stCondLst>
                                            <p:cond delay="499"/>
                                          </p:stCondLst>
                                        </p:cTn>
                                        <p:tgtEl>
                                          <p:spTgt spid="168"/>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wipe(down)">
                                      <p:cBhvr>
                                        <p:cTn id="45" dur="500"/>
                                        <p:tgtEl>
                                          <p:spTgt spid="1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250"/>
                                        <p:tgtEl>
                                          <p:spTgt spid="11"/>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400"/>
                                        <p:tgtEl>
                                          <p:spTgt spid="161"/>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61"/>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169" grpId="0" animBg="1"/>
      <p:bldP spid="160" grpId="0"/>
      <p:bldP spid="160" grpId="1"/>
      <p:bldP spid="160" grpId="2"/>
      <p:bldP spid="161" grpId="0"/>
      <p:bldP spid="161" grpId="1"/>
      <p:bldP spid="11" grpId="0" animBg="1"/>
      <p:bldP spid="168" grpId="0" animBg="1"/>
      <p:bldP spid="168" grpId="1" animBg="1"/>
      <p:bldP spid="69" grpId="0"/>
      <p:bldP spid="69" grpId="1"/>
      <p:bldP spid="69" grpId="2"/>
      <p:bldP spid="70" grpId="0" animBg="1"/>
      <p:bldP spid="7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550822" y="3671985"/>
            <a:ext cx="499669" cy="382944"/>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3667" y="4032282"/>
              <a:ext cx="183275"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285418" y="3671979"/>
            <a:ext cx="499680" cy="382951"/>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13760" cy="282134"/>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020024" y="3671979"/>
            <a:ext cx="499680" cy="382951"/>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29" b="0">
                <a:gradFill>
                  <a:gsLst>
                    <a:gs pos="0">
                      <a:srgbClr val="505050"/>
                    </a:gs>
                    <a:gs pos="100000">
                      <a:srgbClr val="505050"/>
                    </a:gs>
                  </a:gsLst>
                </a:gradFill>
                <a:latin typeface="Segoe UI Semilight"/>
                <a:cs typeface="+mn-cs"/>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592" cy="282134"/>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1884146" y="3564545"/>
            <a:ext cx="306098" cy="306098"/>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38981" y="3417689"/>
            <a:ext cx="2335214" cy="718883"/>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156471" y="3564545"/>
            <a:ext cx="306098" cy="306098"/>
          </a:xfrm>
          <a:prstGeom prst="rect">
            <a:avLst/>
          </a:prstGeom>
        </p:spPr>
      </p:pic>
      <p:grpSp>
        <p:nvGrpSpPr>
          <p:cNvPr id="54" name="Group 53">
            <a:extLst>
              <a:ext uri="{FF2B5EF4-FFF2-40B4-BE49-F238E27FC236}">
                <a16:creationId xmlns:a16="http://schemas.microsoft.com/office/drawing/2014/main" id="{7ACF25C7-D4FD-4A0E-8DAD-0B235EE3ECB4}"/>
              </a:ext>
            </a:extLst>
          </p:cNvPr>
          <p:cNvGrpSpPr/>
          <p:nvPr/>
        </p:nvGrpSpPr>
        <p:grpSpPr>
          <a:xfrm>
            <a:off x="7493606" y="3244456"/>
            <a:ext cx="1322343" cy="887765"/>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7841" cy="166131"/>
              </a:xfrm>
              <a:prstGeom prst="rect">
                <a:avLst/>
              </a:prstGeom>
              <a:noFill/>
            </p:spPr>
            <p:txBody>
              <a:bodyPr wrap="none" lIns="0" tIns="0" rIns="0" bIns="0" rtlCol="0">
                <a:spAutoFit/>
              </a:bodyPr>
              <a:lstStyle/>
              <a:p>
                <a:pPr defTabSz="685775" fontAlgn="auto">
                  <a:lnSpc>
                    <a:spcPct val="90000"/>
                  </a:lnSpc>
                  <a:spcBef>
                    <a:spcPts val="0"/>
                  </a:spcBef>
                  <a:spcAft>
                    <a:spcPts val="441"/>
                  </a:spcAft>
                  <a:defRPr/>
                </a:pPr>
                <a:r>
                  <a:rPr lang="en-US" sz="882">
                    <a:gradFill>
                      <a:gsLst>
                        <a:gs pos="2917">
                          <a:srgbClr val="353535"/>
                        </a:gs>
                        <a:gs pos="30000">
                          <a:srgbClr val="353535"/>
                        </a:gs>
                      </a:gsLst>
                      <a:lin ang="5400000" scaled="0"/>
                    </a:gradFill>
                    <a:latin typeface="Segoe Pro Display" panose="020B0502040504020203" pitchFamily="34" charset="0"/>
                    <a:cs typeface="+mn-cs"/>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sp>
        <p:nvSpPr>
          <p:cNvPr id="158" name="Rectangle 157">
            <a:extLst>
              <a:ext uri="{FF2B5EF4-FFF2-40B4-BE49-F238E27FC236}">
                <a16:creationId xmlns:a16="http://schemas.microsoft.com/office/drawing/2014/main" id="{7CE0ACA9-B12E-433A-BD1C-F5EF5DC0C4F1}"/>
              </a:ext>
            </a:extLst>
          </p:cNvPr>
          <p:cNvSpPr/>
          <p:nvPr/>
        </p:nvSpPr>
        <p:spPr bwMode="auto">
          <a:xfrm>
            <a:off x="144842" y="2223285"/>
            <a:ext cx="2780831" cy="743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dirty="0">
                <a:solidFill>
                  <a:srgbClr val="3E3D4D"/>
                </a:solidFill>
                <a:latin typeface="Segoe UI" panose="020B0502040204020203" pitchFamily="34" charset="0"/>
                <a:ea typeface="Segoe UI" panose="020B0502040204020203" pitchFamily="34" charset="0"/>
                <a:cs typeface="Segoe UI" panose="020B0502040204020203" pitchFamily="34" charset="0"/>
              </a:rPr>
              <a:t>Intel Xeon E5-2673 v4 (Broadwell) </a:t>
            </a:r>
          </a:p>
          <a:p>
            <a:pPr algn="ctr" defTabSz="685577">
              <a:lnSpc>
                <a:spcPct val="90000"/>
              </a:lnSpc>
              <a:spcAft>
                <a:spcPts val="441"/>
              </a:spcAft>
              <a:defRPr/>
            </a:pPr>
            <a:r>
              <a:rPr lang="en-US" sz="1324" b="0" dirty="0">
                <a:solidFill>
                  <a:srgbClr val="3E3D4D"/>
                </a:solidFill>
                <a:latin typeface="Segoe UI" panose="020B0502040204020203" pitchFamily="34" charset="0"/>
                <a:ea typeface="Segoe UI" panose="020B0502040204020203" pitchFamily="34" charset="0"/>
                <a:cs typeface="Segoe UI" panose="020B0502040204020203" pitchFamily="34" charset="0"/>
              </a:rPr>
              <a:t>Hyper-Threaded CPUs</a:t>
            </a:r>
          </a:p>
          <a:p>
            <a:pPr algn="ctr" defTabSz="685577">
              <a:lnSpc>
                <a:spcPct val="90000"/>
              </a:lnSpc>
              <a:spcAft>
                <a:spcPts val="441"/>
              </a:spcAft>
              <a:defRPr/>
            </a:pPr>
            <a:r>
              <a:rPr lang="en-US" sz="1324" b="0" dirty="0">
                <a:solidFill>
                  <a:srgbClr val="3E3D4D"/>
                </a:solidFill>
                <a:latin typeface="Segoe UI" panose="020B0502040204020203" pitchFamily="34" charset="0"/>
                <a:ea typeface="Segoe UI" panose="020B0502040204020203" pitchFamily="34" charset="0"/>
                <a:cs typeface="Segoe UI" panose="020B0502040204020203" pitchFamily="34" charset="0"/>
              </a:rPr>
              <a:t>Up to 64 vCPUs, 432GiB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946824" y="4774682"/>
            <a:ext cx="2649444" cy="383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Intel Xeon E7-8890 v3 (Haswell)</a:t>
            </a:r>
          </a:p>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Largest VMs in Azure</a:t>
            </a:r>
          </a:p>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Up to 128 vCPUs, 4TiB RAM</a:t>
            </a:r>
          </a:p>
          <a:p>
            <a:pPr algn="ctr" defTabSz="685577">
              <a:lnSpc>
                <a:spcPct val="90000"/>
              </a:lnSpc>
              <a:spcAft>
                <a:spcPts val="441"/>
              </a:spcAft>
              <a:defRPr/>
            </a:pPr>
            <a:endParaRPr lang="en-US" sz="1324" b="0" dirty="0">
              <a:solidFill>
                <a:srgbClr val="3E3D4D"/>
              </a:solidFill>
              <a:latin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EB5D1498-4C90-4F97-B755-554596E6F6BE}"/>
              </a:ext>
            </a:extLst>
          </p:cNvPr>
          <p:cNvSpPr/>
          <p:nvPr/>
        </p:nvSpPr>
        <p:spPr bwMode="auto">
          <a:xfrm>
            <a:off x="9161424" y="1486736"/>
            <a:ext cx="2451247" cy="73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Nvidia P100 GPU</a:t>
            </a:r>
          </a:p>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InfiniBand networking</a:t>
            </a:r>
          </a:p>
          <a:p>
            <a:pPr algn="ctr" defTabSz="685577">
              <a:lnSpc>
                <a:spcPct val="90000"/>
              </a:lnSpc>
              <a:spcAft>
                <a:spcPts val="441"/>
              </a:spcAft>
              <a:defRPr/>
            </a:pPr>
            <a:r>
              <a:rPr lang="en-US" sz="1324" b="0">
                <a:solidFill>
                  <a:srgbClr val="3E3D4D"/>
                </a:solidFill>
                <a:latin typeface="Segoe UI" panose="020B0502040204020203" pitchFamily="34" charset="0"/>
                <a:cs typeface="Segoe UI" panose="020B0502040204020203" pitchFamily="34" charset="0"/>
              </a:rPr>
              <a:t>HPC scenarios</a:t>
            </a:r>
          </a:p>
        </p:txBody>
      </p:sp>
      <p:sp>
        <p:nvSpPr>
          <p:cNvPr id="164" name="Freeform: Shape 163">
            <a:extLst>
              <a:ext uri="{FF2B5EF4-FFF2-40B4-BE49-F238E27FC236}">
                <a16:creationId xmlns:a16="http://schemas.microsoft.com/office/drawing/2014/main" id="{583DCA92-DB72-4654-A06F-3C8DA126F379}"/>
              </a:ext>
            </a:extLst>
          </p:cNvPr>
          <p:cNvSpPr/>
          <p:nvPr/>
        </p:nvSpPr>
        <p:spPr bwMode="auto">
          <a:xfrm flipH="1" flipV="1">
            <a:off x="1503134" y="2997852"/>
            <a:ext cx="33615" cy="67231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sp>
        <p:nvSpPr>
          <p:cNvPr id="165" name="Freeform: Shape 164">
            <a:extLst>
              <a:ext uri="{FF2B5EF4-FFF2-40B4-BE49-F238E27FC236}">
                <a16:creationId xmlns:a16="http://schemas.microsoft.com/office/drawing/2014/main" id="{1198B48F-39AD-4478-ACC5-0772BCE6760F}"/>
              </a:ext>
            </a:extLst>
          </p:cNvPr>
          <p:cNvSpPr/>
          <p:nvPr/>
        </p:nvSpPr>
        <p:spPr bwMode="auto">
          <a:xfrm>
            <a:off x="2270884" y="4043018"/>
            <a:ext cx="145754" cy="67231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0537724" y="2223285"/>
            <a:ext cx="95515" cy="67231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endParaRPr lang="en-US" sz="1324" b="0">
              <a:solidFill>
                <a:srgbClr val="FFFFFF"/>
              </a:solidFill>
              <a:latin typeface="Segoe UI Semilight"/>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595284" y="3307577"/>
            <a:ext cx="1270598" cy="24801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memory optimized to HPC</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68469" y="3295013"/>
            <a:ext cx="329436" cy="329436"/>
            <a:chOff x="282369" y="3629439"/>
            <a:chExt cx="365962" cy="365962"/>
          </a:xfrm>
          <a:solidFill>
            <a:schemeClr val="bg1">
              <a:lumMod val="95000"/>
            </a:schemeClr>
          </a:solidFill>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gradFill>
                  <a:gsLst>
                    <a:gs pos="0">
                      <a:srgbClr val="505050"/>
                    </a:gs>
                    <a:gs pos="100000">
                      <a:srgbClr val="505050"/>
                    </a:gs>
                  </a:gsLst>
                </a:gradFill>
                <a:latin typeface="Segoe UI Semilight"/>
                <a:cs typeface="+mn-cs"/>
              </a:endParaRPr>
            </a:p>
          </p:txBody>
        </p:sp>
      </p:grpSp>
      <p:grpSp>
        <p:nvGrpSpPr>
          <p:cNvPr id="118" name="Group 117">
            <a:extLst>
              <a:ext uri="{FF2B5EF4-FFF2-40B4-BE49-F238E27FC236}">
                <a16:creationId xmlns:a16="http://schemas.microsoft.com/office/drawing/2014/main" id="{6B6BCAFE-3FCB-49B4-9D51-B55CB893BAE2}"/>
              </a:ext>
            </a:extLst>
          </p:cNvPr>
          <p:cNvGrpSpPr/>
          <p:nvPr/>
        </p:nvGrpSpPr>
        <p:grpSpPr>
          <a:xfrm>
            <a:off x="3120975" y="3682538"/>
            <a:ext cx="499669" cy="382944"/>
            <a:chOff x="6142928" y="4501551"/>
            <a:chExt cx="931982" cy="714265"/>
          </a:xfrm>
        </p:grpSpPr>
        <p:sp>
          <p:nvSpPr>
            <p:cNvPr id="119" name="monitor">
              <a:extLst>
                <a:ext uri="{FF2B5EF4-FFF2-40B4-BE49-F238E27FC236}">
                  <a16:creationId xmlns:a16="http://schemas.microsoft.com/office/drawing/2014/main" id="{21F1CE5A-1B72-4E14-8D8A-FD2DFB06649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0" name="TextBox 119">
              <a:extLst>
                <a:ext uri="{FF2B5EF4-FFF2-40B4-BE49-F238E27FC236}">
                  <a16:creationId xmlns:a16="http://schemas.microsoft.com/office/drawing/2014/main" id="{13037848-40FB-4233-98C2-A72E1ABBB282}"/>
                </a:ext>
              </a:extLst>
            </p:cNvPr>
            <p:cNvSpPr txBox="1"/>
            <p:nvPr/>
          </p:nvSpPr>
          <p:spPr>
            <a:xfrm>
              <a:off x="6414574" y="4645915"/>
              <a:ext cx="388689"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121" name="Group 120">
            <a:extLst>
              <a:ext uri="{FF2B5EF4-FFF2-40B4-BE49-F238E27FC236}">
                <a16:creationId xmlns:a16="http://schemas.microsoft.com/office/drawing/2014/main" id="{B6B5DB72-6FA5-4806-AA6A-BED23636F26B}"/>
              </a:ext>
            </a:extLst>
          </p:cNvPr>
          <p:cNvGrpSpPr/>
          <p:nvPr/>
        </p:nvGrpSpPr>
        <p:grpSpPr>
          <a:xfrm>
            <a:off x="4593752" y="3685592"/>
            <a:ext cx="499669" cy="382944"/>
            <a:chOff x="7745277" y="4501551"/>
            <a:chExt cx="931982" cy="714265"/>
          </a:xfrm>
        </p:grpSpPr>
        <p:sp>
          <p:nvSpPr>
            <p:cNvPr id="122" name="monitor">
              <a:extLst>
                <a:ext uri="{FF2B5EF4-FFF2-40B4-BE49-F238E27FC236}">
                  <a16:creationId xmlns:a16="http://schemas.microsoft.com/office/drawing/2014/main" id="{6FBE00B5-C6AA-43DC-BBB0-771F20F00CF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3" name="TextBox 122">
              <a:extLst>
                <a:ext uri="{FF2B5EF4-FFF2-40B4-BE49-F238E27FC236}">
                  <a16:creationId xmlns:a16="http://schemas.microsoft.com/office/drawing/2014/main" id="{93AF0634-C56B-42F7-B91F-A925C62D6515}"/>
                </a:ext>
              </a:extLst>
            </p:cNvPr>
            <p:cNvSpPr txBox="1"/>
            <p:nvPr/>
          </p:nvSpPr>
          <p:spPr>
            <a:xfrm>
              <a:off x="8013935" y="4645915"/>
              <a:ext cx="394669"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124" name="Group 123">
            <a:extLst>
              <a:ext uri="{FF2B5EF4-FFF2-40B4-BE49-F238E27FC236}">
                <a16:creationId xmlns:a16="http://schemas.microsoft.com/office/drawing/2014/main" id="{F48446FD-20F8-4097-87D1-2EF43F2FF0C3}"/>
              </a:ext>
            </a:extLst>
          </p:cNvPr>
          <p:cNvGrpSpPr/>
          <p:nvPr/>
        </p:nvGrpSpPr>
        <p:grpSpPr>
          <a:xfrm>
            <a:off x="5324795" y="3682538"/>
            <a:ext cx="499669" cy="382944"/>
            <a:chOff x="7745277" y="4501551"/>
            <a:chExt cx="931982" cy="714265"/>
          </a:xfrm>
        </p:grpSpPr>
        <p:sp>
          <p:nvSpPr>
            <p:cNvPr id="125" name="monitor">
              <a:extLst>
                <a:ext uri="{FF2B5EF4-FFF2-40B4-BE49-F238E27FC236}">
                  <a16:creationId xmlns:a16="http://schemas.microsoft.com/office/drawing/2014/main" id="{7505C839-6EDA-4202-B9B1-8C43140367E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6" name="TextBox 125">
              <a:extLst>
                <a:ext uri="{FF2B5EF4-FFF2-40B4-BE49-F238E27FC236}">
                  <a16:creationId xmlns:a16="http://schemas.microsoft.com/office/drawing/2014/main" id="{65C854E1-5280-4E88-989E-C15ADBFF2E62}"/>
                </a:ext>
              </a:extLst>
            </p:cNvPr>
            <p:cNvSpPr txBox="1"/>
            <p:nvPr/>
          </p:nvSpPr>
          <p:spPr>
            <a:xfrm>
              <a:off x="8003469" y="4645915"/>
              <a:ext cx="415600"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127" name="Group 126">
            <a:extLst>
              <a:ext uri="{FF2B5EF4-FFF2-40B4-BE49-F238E27FC236}">
                <a16:creationId xmlns:a16="http://schemas.microsoft.com/office/drawing/2014/main" id="{EA9C47E3-EB6C-4AD5-BB91-33C995EB4ECA}"/>
              </a:ext>
            </a:extLst>
          </p:cNvPr>
          <p:cNvGrpSpPr/>
          <p:nvPr/>
        </p:nvGrpSpPr>
        <p:grpSpPr>
          <a:xfrm>
            <a:off x="3865475" y="3682538"/>
            <a:ext cx="499669" cy="382944"/>
            <a:chOff x="7745277" y="4501551"/>
            <a:chExt cx="931982" cy="714265"/>
          </a:xfrm>
        </p:grpSpPr>
        <p:sp>
          <p:nvSpPr>
            <p:cNvPr id="128" name="monitor">
              <a:extLst>
                <a:ext uri="{FF2B5EF4-FFF2-40B4-BE49-F238E27FC236}">
                  <a16:creationId xmlns:a16="http://schemas.microsoft.com/office/drawing/2014/main" id="{F5E84A61-1351-4CCE-A494-38DF7349730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438AF513-46FF-4FFF-B68C-C94ED1F4315A}"/>
                </a:ext>
              </a:extLst>
            </p:cNvPr>
            <p:cNvSpPr txBox="1"/>
            <p:nvPr/>
          </p:nvSpPr>
          <p:spPr>
            <a:xfrm>
              <a:off x="7867431" y="4645915"/>
              <a:ext cx="687682" cy="303775"/>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0" name="Rectangle 129">
            <a:extLst>
              <a:ext uri="{FF2B5EF4-FFF2-40B4-BE49-F238E27FC236}">
                <a16:creationId xmlns:a16="http://schemas.microsoft.com/office/drawing/2014/main" id="{21C9799D-35F9-4322-8F8D-4B81A8C41C90}"/>
              </a:ext>
            </a:extLst>
          </p:cNvPr>
          <p:cNvSpPr/>
          <p:nvPr/>
        </p:nvSpPr>
        <p:spPr bwMode="auto">
          <a:xfrm>
            <a:off x="3030355" y="3420581"/>
            <a:ext cx="2967120" cy="1236597"/>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287EB408-243C-4082-AAB4-35093C452D6E}"/>
              </a:ext>
            </a:extLst>
          </p:cNvPr>
          <p:cNvSpPr/>
          <p:nvPr/>
        </p:nvSpPr>
        <p:spPr bwMode="auto">
          <a:xfrm>
            <a:off x="3191763" y="3312040"/>
            <a:ext cx="1210344" cy="24801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35" name="Group 134">
            <a:extLst>
              <a:ext uri="{FF2B5EF4-FFF2-40B4-BE49-F238E27FC236}">
                <a16:creationId xmlns:a16="http://schemas.microsoft.com/office/drawing/2014/main" id="{32B4C69B-819C-4411-A5A2-712B2978A530}"/>
              </a:ext>
            </a:extLst>
          </p:cNvPr>
          <p:cNvGrpSpPr/>
          <p:nvPr/>
        </p:nvGrpSpPr>
        <p:grpSpPr>
          <a:xfrm>
            <a:off x="2862958" y="3294462"/>
            <a:ext cx="329436" cy="329436"/>
            <a:chOff x="6171198" y="3604950"/>
            <a:chExt cx="365962" cy="365962"/>
          </a:xfrm>
        </p:grpSpPr>
        <p:sp>
          <p:nvSpPr>
            <p:cNvPr id="136" name="Oval 135">
              <a:extLst>
                <a:ext uri="{FF2B5EF4-FFF2-40B4-BE49-F238E27FC236}">
                  <a16:creationId xmlns:a16="http://schemas.microsoft.com/office/drawing/2014/main" id="{EE9FD77E-1097-41EE-9721-F8DBF353112D}"/>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PhotoCollection_E7AA">
              <a:extLst>
                <a:ext uri="{FF2B5EF4-FFF2-40B4-BE49-F238E27FC236}">
                  <a16:creationId xmlns:a16="http://schemas.microsoft.com/office/drawing/2014/main" id="{9CEB30B9-AA05-4A5E-A10D-3C73139DB441}"/>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a:solidFill>
                  <a:srgbClr val="353535"/>
                </a:solidFill>
                <a:latin typeface="Segoe UI Semilight"/>
                <a:cs typeface="+mn-cs"/>
              </a:endParaRPr>
            </a:p>
          </p:txBody>
        </p:sp>
      </p:grpSp>
      <p:grpSp>
        <p:nvGrpSpPr>
          <p:cNvPr id="147" name="Group 146">
            <a:extLst>
              <a:ext uri="{FF2B5EF4-FFF2-40B4-BE49-F238E27FC236}">
                <a16:creationId xmlns:a16="http://schemas.microsoft.com/office/drawing/2014/main" id="{1E19407C-9D95-4982-88AA-F958A63D807B}"/>
              </a:ext>
            </a:extLst>
          </p:cNvPr>
          <p:cNvGrpSpPr/>
          <p:nvPr/>
        </p:nvGrpSpPr>
        <p:grpSpPr>
          <a:xfrm>
            <a:off x="6560014" y="3683296"/>
            <a:ext cx="499669" cy="382944"/>
            <a:chOff x="10648898" y="3898203"/>
            <a:chExt cx="865582" cy="663377"/>
          </a:xfrm>
        </p:grpSpPr>
        <p:sp>
          <p:nvSpPr>
            <p:cNvPr id="150" name="monitor">
              <a:extLst>
                <a:ext uri="{FF2B5EF4-FFF2-40B4-BE49-F238E27FC236}">
                  <a16:creationId xmlns:a16="http://schemas.microsoft.com/office/drawing/2014/main" id="{87AEBA8C-E034-4ED0-941E-D0DC1DFEF191}"/>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1" name="TextBox 150">
              <a:extLst>
                <a:ext uri="{FF2B5EF4-FFF2-40B4-BE49-F238E27FC236}">
                  <a16:creationId xmlns:a16="http://schemas.microsoft.com/office/drawing/2014/main" id="{EC29083D-63AF-44FF-8A38-FF9C36EC541E}"/>
                </a:ext>
              </a:extLst>
            </p:cNvPr>
            <p:cNvSpPr txBox="1"/>
            <p:nvPr/>
          </p:nvSpPr>
          <p:spPr>
            <a:xfrm>
              <a:off x="10985884" y="4032282"/>
              <a:ext cx="191607" cy="282132"/>
            </a:xfrm>
            <a:prstGeom prst="rect">
              <a:avLst/>
            </a:prstGeom>
            <a:noFill/>
          </p:spPr>
          <p:txBody>
            <a:bodyPr wrap="none" lIns="0" tIns="0" rIns="0" bIns="0" rtlCol="0">
              <a:spAutoFit/>
            </a:bodyPr>
            <a:lstStyle/>
            <a:p>
              <a:pPr algn="ctr" defTabSz="685775" fontAlgn="auto">
                <a:lnSpc>
                  <a:spcPct val="90000"/>
                </a:lnSpc>
                <a:spcBef>
                  <a:spcPts val="0"/>
                </a:spcBef>
                <a:spcAft>
                  <a:spcPts val="441"/>
                </a:spcAft>
                <a:defRPr/>
              </a:pPr>
              <a:r>
                <a:rPr lang="en-US" sz="1176">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52" name="Rectangle 151">
            <a:extLst>
              <a:ext uri="{FF2B5EF4-FFF2-40B4-BE49-F238E27FC236}">
                <a16:creationId xmlns:a16="http://schemas.microsoft.com/office/drawing/2014/main" id="{91D6B57E-3B63-416C-8DC7-6A2D41D80CFA}"/>
              </a:ext>
            </a:extLst>
          </p:cNvPr>
          <p:cNvSpPr/>
          <p:nvPr/>
        </p:nvSpPr>
        <p:spPr bwMode="auto">
          <a:xfrm>
            <a:off x="6223870" y="3429000"/>
            <a:ext cx="1171958" cy="70322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BBD11403-E5E4-4873-8649-75B281CDD3B2}"/>
              </a:ext>
            </a:extLst>
          </p:cNvPr>
          <p:cNvSpPr/>
          <p:nvPr/>
        </p:nvSpPr>
        <p:spPr bwMode="auto">
          <a:xfrm>
            <a:off x="6399525" y="3140144"/>
            <a:ext cx="927869" cy="510009"/>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64" tIns="0" rIns="0" bIns="0" numCol="1" spcCol="0" rtlCol="0" fromWordArt="0" anchor="ctr" anchorCtr="0" forceAA="0" compatLnSpc="1">
            <a:prstTxWarp prst="textNoShape">
              <a:avLst/>
            </a:prstTxWarp>
            <a:noAutofit/>
          </a:bodyPr>
          <a:lstStyle/>
          <a:p>
            <a:pPr defTabSz="685577">
              <a:lnSpc>
                <a:spcPct val="90000"/>
              </a:lnSpc>
              <a:defRPr/>
            </a:pPr>
            <a:r>
              <a:rPr lang="en-US" sz="1029" b="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160" name="Group 159">
            <a:extLst>
              <a:ext uri="{FF2B5EF4-FFF2-40B4-BE49-F238E27FC236}">
                <a16:creationId xmlns:a16="http://schemas.microsoft.com/office/drawing/2014/main" id="{90B8A9C1-9548-438A-A6FB-3615F6812F5E}"/>
              </a:ext>
            </a:extLst>
          </p:cNvPr>
          <p:cNvGrpSpPr/>
          <p:nvPr/>
        </p:nvGrpSpPr>
        <p:grpSpPr>
          <a:xfrm>
            <a:off x="6134489" y="3294462"/>
            <a:ext cx="329436" cy="329436"/>
            <a:chOff x="10597494" y="3613307"/>
            <a:chExt cx="365962" cy="365962"/>
          </a:xfrm>
        </p:grpSpPr>
        <p:sp>
          <p:nvSpPr>
            <p:cNvPr id="161" name="Oval 160">
              <a:extLst>
                <a:ext uri="{FF2B5EF4-FFF2-40B4-BE49-F238E27FC236}">
                  <a16:creationId xmlns:a16="http://schemas.microsoft.com/office/drawing/2014/main" id="{FFBB8260-BF70-4400-8ECC-01379855DD9F}"/>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LightningBolt_E945">
              <a:extLst>
                <a:ext uri="{FF2B5EF4-FFF2-40B4-BE49-F238E27FC236}">
                  <a16:creationId xmlns:a16="http://schemas.microsoft.com/office/drawing/2014/main" id="{F7F7C77F-902D-4E79-B3C9-F05521C9B9B5}"/>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lin ang="5400000" scaled="1"/>
                </a:gradFill>
                <a:latin typeface="Segoe UI Semilight"/>
                <a:cs typeface="+mn-cs"/>
              </a:endParaRPr>
            </a:p>
          </p:txBody>
        </p:sp>
      </p:grpSp>
      <p:sp>
        <p:nvSpPr>
          <p:cNvPr id="193" name="Rectangle 192">
            <a:extLst>
              <a:ext uri="{FF2B5EF4-FFF2-40B4-BE49-F238E27FC236}">
                <a16:creationId xmlns:a16="http://schemas.microsoft.com/office/drawing/2014/main" id="{C5CEF81F-B046-4E12-B794-875EE0BC9DCE}"/>
              </a:ext>
            </a:extLst>
          </p:cNvPr>
          <p:cNvSpPr/>
          <p:nvPr/>
        </p:nvSpPr>
        <p:spPr bwMode="auto">
          <a:xfrm>
            <a:off x="6293651" y="4692641"/>
            <a:ext cx="2135204" cy="733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algn="ctr" defTabSz="685577">
              <a:lnSpc>
                <a:spcPct val="90000"/>
              </a:lnSpc>
              <a:spcAft>
                <a:spcPts val="441"/>
              </a:spcAft>
              <a:defRPr/>
            </a:pPr>
            <a:r>
              <a:rPr lang="en-US" sz="1324" b="0" dirty="0">
                <a:solidFill>
                  <a:srgbClr val="3E3D4D"/>
                </a:solidFill>
                <a:latin typeface="Segoe UI" panose="020B0502040204020203" pitchFamily="34" charset="0"/>
                <a:cs typeface="Segoe UI" panose="020B0502040204020203" pitchFamily="34" charset="0"/>
              </a:rPr>
              <a:t>Skylake Processor</a:t>
            </a:r>
          </a:p>
        </p:txBody>
      </p:sp>
      <p:sp>
        <p:nvSpPr>
          <p:cNvPr id="194" name="Freeform: Shape 193">
            <a:extLst>
              <a:ext uri="{FF2B5EF4-FFF2-40B4-BE49-F238E27FC236}">
                <a16:creationId xmlns:a16="http://schemas.microsoft.com/office/drawing/2014/main" id="{1208E8B6-68A2-4C61-B4FF-5FE9B823747D}"/>
              </a:ext>
            </a:extLst>
          </p:cNvPr>
          <p:cNvSpPr/>
          <p:nvPr/>
        </p:nvSpPr>
        <p:spPr bwMode="auto">
          <a:xfrm>
            <a:off x="6973617" y="4005159"/>
            <a:ext cx="175446" cy="67231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defRPr/>
            </a:pPr>
            <a:r>
              <a:rPr lang="en-US" sz="1324" b="0">
                <a:solidFill>
                  <a:srgbClr val="FFFFFF"/>
                </a:solidFill>
                <a:latin typeface="Segoe UI Semilight"/>
              </a:rPr>
              <a:t>‘</a:t>
            </a:r>
          </a:p>
        </p:txBody>
      </p:sp>
    </p:spTree>
    <p:extLst>
      <p:ext uri="{BB962C8B-B14F-4D97-AF65-F5344CB8AC3E}">
        <p14:creationId xmlns:p14="http://schemas.microsoft.com/office/powerpoint/2010/main" val="187444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wipe(down)">
                                      <p:cBhvr>
                                        <p:cTn id="35" dur="500"/>
                                        <p:tgtEl>
                                          <p:spTgt spid="164"/>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400"/>
                                        <p:tgtEl>
                                          <p:spTgt spid="158"/>
                                        </p:tgtEl>
                                      </p:cBhvr>
                                    </p:animEffect>
                                  </p:childTnLst>
                                </p:cTn>
                              </p:par>
                              <p:par>
                                <p:cTn id="39" presetID="42" presetClass="path" presetSubtype="0" decel="100000" fill="hold" grpId="1" nodeType="withEffect">
                                  <p:stCondLst>
                                    <p:cond delay="500"/>
                                  </p:stCondLst>
                                  <p:childTnLst>
                                    <p:animMotion origin="layout" path="M 1.94537E-6 -1.28915E-6 L 1.94537E-6 0.09623 " pathEditMode="relative" rAng="0" ptsTypes="AA">
                                      <p:cBhvr>
                                        <p:cTn id="40" dur="700" spd="-100000" fill="hold"/>
                                        <p:tgtEl>
                                          <p:spTgt spid="158"/>
                                        </p:tgtEl>
                                        <p:attrNameLst>
                                          <p:attrName>ppt_x</p:attrName>
                                          <p:attrName>ppt_y</p:attrName>
                                        </p:attrNameLst>
                                      </p:cBhvr>
                                      <p:rCtr x="0" y="4812"/>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64"/>
                                        </p:tgtEl>
                                      </p:cBhvr>
                                    </p:animEffect>
                                    <p:set>
                                      <p:cBhvr>
                                        <p:cTn id="45" dur="1" fill="hold">
                                          <p:stCondLst>
                                            <p:cond delay="499"/>
                                          </p:stCondLst>
                                        </p:cTn>
                                        <p:tgtEl>
                                          <p:spTgt spid="164"/>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58"/>
                                        </p:tgtEl>
                                      </p:cBhvr>
                                    </p:animEffect>
                                    <p:set>
                                      <p:cBhvr>
                                        <p:cTn id="48" dur="1" fill="hold">
                                          <p:stCondLst>
                                            <p:cond delay="499"/>
                                          </p:stCondLst>
                                        </p:cTn>
                                        <p:tgtEl>
                                          <p:spTgt spid="158"/>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400"/>
                                        <p:tgtEl>
                                          <p:spTgt spid="159"/>
                                        </p:tgtEl>
                                      </p:cBhvr>
                                    </p:animEffect>
                                  </p:childTnLst>
                                </p:cTn>
                              </p:par>
                              <p:par>
                                <p:cTn id="55" presetID="42" presetClass="path" presetSubtype="0" decel="100000" fill="hold" grpId="1" nodeType="withEffect">
                                  <p:stCondLst>
                                    <p:cond delay="500"/>
                                  </p:stCondLst>
                                  <p:childTnLst>
                                    <p:animMotion origin="layout" path="M -4.39112E-6 -5.76487E-7 L -4.39112E-6 0.09623 " pathEditMode="relative" rAng="0" ptsTypes="AA">
                                      <p:cBhvr>
                                        <p:cTn id="56" dur="700" spd="-100000" fill="hold"/>
                                        <p:tgtEl>
                                          <p:spTgt spid="159"/>
                                        </p:tgtEl>
                                        <p:attrNameLst>
                                          <p:attrName>ppt_x</p:attrName>
                                          <p:attrName>ppt_y</p:attrName>
                                        </p:attrNameLst>
                                      </p:cBhvr>
                                      <p:rCtr x="0" y="4812"/>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2" nodeType="clickEffect">
                                  <p:stCondLst>
                                    <p:cond delay="0"/>
                                  </p:stCondLst>
                                  <p:childTnLst>
                                    <p:animEffect transition="out" filter="fade">
                                      <p:cBhvr>
                                        <p:cTn id="60" dur="500"/>
                                        <p:tgtEl>
                                          <p:spTgt spid="159"/>
                                        </p:tgtEl>
                                      </p:cBhvr>
                                    </p:animEffect>
                                    <p:set>
                                      <p:cBhvr>
                                        <p:cTn id="61" dur="1" fill="hold">
                                          <p:stCondLst>
                                            <p:cond delay="499"/>
                                          </p:stCondLst>
                                        </p:cTn>
                                        <p:tgtEl>
                                          <p:spTgt spid="159"/>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5"/>
                                        </p:tgtEl>
                                      </p:cBhvr>
                                    </p:animEffect>
                                    <p:set>
                                      <p:cBhvr>
                                        <p:cTn id="64" dur="1" fill="hold">
                                          <p:stCondLst>
                                            <p:cond delay="499"/>
                                          </p:stCondLst>
                                        </p:cTn>
                                        <p:tgtEl>
                                          <p:spTgt spid="165"/>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wipe(down)">
                                      <p:cBhvr>
                                        <p:cTn id="67" dur="500"/>
                                        <p:tgtEl>
                                          <p:spTgt spid="166"/>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400"/>
                                        <p:tgtEl>
                                          <p:spTgt spid="162"/>
                                        </p:tgtEl>
                                      </p:cBhvr>
                                    </p:animEffect>
                                  </p:childTnLst>
                                </p:cTn>
                              </p:par>
                              <p:par>
                                <p:cTn id="71" presetID="42" presetClass="path" presetSubtype="0" decel="100000" fill="hold" grpId="1" nodeType="withEffect">
                                  <p:stCondLst>
                                    <p:cond delay="500"/>
                                  </p:stCondLst>
                                  <p:childTnLst>
                                    <p:animMotion origin="layout" path="M 2.5E-6 -1.48148E-6 L 2.5E-6 0.0963 " pathEditMode="relative" rAng="0" ptsTypes="AA">
                                      <p:cBhvr>
                                        <p:cTn id="72" dur="700" spd="-100000" fill="hold"/>
                                        <p:tgtEl>
                                          <p:spTgt spid="162"/>
                                        </p:tgtEl>
                                        <p:attrNameLst>
                                          <p:attrName>ppt_x</p:attrName>
                                          <p:attrName>ppt_y</p:attrName>
                                        </p:attrNameLst>
                                      </p:cBhvr>
                                      <p:rCtr x="0" y="4815"/>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66"/>
                                        </p:tgtEl>
                                      </p:cBhvr>
                                    </p:animEffect>
                                    <p:set>
                                      <p:cBhvr>
                                        <p:cTn id="77" dur="1" fill="hold">
                                          <p:stCondLst>
                                            <p:cond delay="499"/>
                                          </p:stCondLst>
                                        </p:cTn>
                                        <p:tgtEl>
                                          <p:spTgt spid="166"/>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162"/>
                                        </p:tgtEl>
                                      </p:cBhvr>
                                    </p:animEffect>
                                    <p:set>
                                      <p:cBhvr>
                                        <p:cTn id="80" dur="1" fill="hold">
                                          <p:stCondLst>
                                            <p:cond delay="499"/>
                                          </p:stCondLst>
                                        </p:cTn>
                                        <p:tgtEl>
                                          <p:spTgt spid="162"/>
                                        </p:tgtEl>
                                        <p:attrNameLst>
                                          <p:attrName>style.visibility</p:attrName>
                                        </p:attrNameLst>
                                      </p:cBhvr>
                                      <p:to>
                                        <p:strVal val="hidden"/>
                                      </p:to>
                                    </p:set>
                                  </p:childTnLst>
                                </p:cTn>
                              </p:par>
                              <p:par>
                                <p:cTn id="81" presetID="22" presetClass="entr" presetSubtype="1" fill="hold" grpId="0" nodeType="with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wipe(up)">
                                      <p:cBhvr>
                                        <p:cTn id="83" dur="500"/>
                                        <p:tgtEl>
                                          <p:spTgt spid="194"/>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93"/>
                                        </p:tgtEl>
                                        <p:attrNameLst>
                                          <p:attrName>style.visibility</p:attrName>
                                        </p:attrNameLst>
                                      </p:cBhvr>
                                      <p:to>
                                        <p:strVal val="visible"/>
                                      </p:to>
                                    </p:set>
                                    <p:animEffect transition="in" filter="fade">
                                      <p:cBhvr>
                                        <p:cTn id="86" dur="400"/>
                                        <p:tgtEl>
                                          <p:spTgt spid="193"/>
                                        </p:tgtEl>
                                      </p:cBhvr>
                                    </p:animEffect>
                                  </p:childTnLst>
                                </p:cTn>
                              </p:par>
                              <p:par>
                                <p:cTn id="87" presetID="42" presetClass="path" presetSubtype="0" decel="100000" fill="hold" grpId="1" nodeType="withEffect">
                                  <p:stCondLst>
                                    <p:cond delay="500"/>
                                  </p:stCondLst>
                                  <p:childTnLst>
                                    <p:animMotion origin="layout" path="M -2.91667E-6 -2.22222E-6 L -2.91667E-6 0.0963 " pathEditMode="relative" rAng="0" ptsTypes="AA">
                                      <p:cBhvr>
                                        <p:cTn id="88" dur="700" spd="-100000" fill="hold"/>
                                        <p:tgtEl>
                                          <p:spTgt spid="19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58" grpId="0"/>
      <p:bldP spid="158" grpId="1"/>
      <p:bldP spid="158" grpId="2"/>
      <p:bldP spid="159" grpId="0"/>
      <p:bldP spid="159" grpId="1"/>
      <p:bldP spid="159" grpId="2"/>
      <p:bldP spid="162" grpId="0"/>
      <p:bldP spid="162" grpId="1"/>
      <p:bldP spid="162" grpId="2"/>
      <p:bldP spid="164" grpId="0" animBg="1"/>
      <p:bldP spid="164" grpId="1" animBg="1"/>
      <p:bldP spid="165" grpId="0" animBg="1"/>
      <p:bldP spid="165" grpId="1" animBg="1"/>
      <p:bldP spid="166" grpId="0" animBg="1"/>
      <p:bldP spid="166" grpId="1" animBg="1"/>
      <p:bldP spid="132" grpId="0" animBg="1"/>
      <p:bldP spid="193" grpId="0"/>
      <p:bldP spid="193" grpId="1"/>
      <p:bldP spid="19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title="Icon of a cloud">
            <a:extLst>
              <a:ext uri="{FF2B5EF4-FFF2-40B4-BE49-F238E27FC236}">
                <a16:creationId xmlns:a16="http://schemas.microsoft.com/office/drawing/2014/main" id="{2B13ED68-92F1-4515-8FEB-077291B97847}"/>
              </a:ext>
            </a:extLst>
          </p:cNvPr>
          <p:cNvSpPr>
            <a:spLocks noChangeAspect="1"/>
          </p:cNvSpPr>
          <p:nvPr/>
        </p:nvSpPr>
        <p:spPr bwMode="auto">
          <a:xfrm>
            <a:off x="6245040" y="4124890"/>
            <a:ext cx="950369" cy="6054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sp>
        <p:nvSpPr>
          <p:cNvPr id="62" name="Rectangle 61">
            <a:extLst>
              <a:ext uri="{FF2B5EF4-FFF2-40B4-BE49-F238E27FC236}">
                <a16:creationId xmlns:a16="http://schemas.microsoft.com/office/drawing/2014/main" id="{88D7F93C-CD69-48EE-9D82-1B8B28C0F3D3}"/>
              </a:ext>
            </a:extLst>
          </p:cNvPr>
          <p:cNvSpPr/>
          <p:nvPr/>
        </p:nvSpPr>
        <p:spPr bwMode="auto">
          <a:xfrm>
            <a:off x="4916380" y="1658348"/>
            <a:ext cx="1694075" cy="450133"/>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870" tIns="0" rIns="102870" bIns="0" numCol="1" spcCol="0" rtlCol="0" fromWordArt="0" anchor="ctr" anchorCtr="0" forceAA="0" compatLnSpc="1">
            <a:prstTxWarp prst="textNoShape">
              <a:avLst/>
            </a:prstTxWarp>
            <a:noAutofit/>
          </a:bodyPr>
          <a:lstStyle/>
          <a:p>
            <a:pPr algn="ctr" defTabSz="524516">
              <a:lnSpc>
                <a:spcPct val="90000"/>
              </a:lnSpc>
            </a:pPr>
            <a:r>
              <a:rPr lang="en-US" sz="1050" b="0" err="1">
                <a:solidFill>
                  <a:srgbClr val="002050"/>
                </a:solidFill>
                <a:latin typeface="Segoe UI" panose="020B0502040204020203" pitchFamily="34" charset="0"/>
                <a:ea typeface="Segoe UI" panose="020B0502040204020203" pitchFamily="34" charset="0"/>
                <a:cs typeface="Segoe UI" panose="020B0502040204020203" pitchFamily="34" charset="0"/>
              </a:rPr>
              <a:t>Infiniband</a:t>
            </a:r>
            <a:endParaRPr lang="en-US" sz="1050" b="0">
              <a:solidFill>
                <a:srgbClr val="002050"/>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cloud" title="Icon of a cloud">
            <a:extLst>
              <a:ext uri="{FF2B5EF4-FFF2-40B4-BE49-F238E27FC236}">
                <a16:creationId xmlns:a16="http://schemas.microsoft.com/office/drawing/2014/main" id="{07431B17-1B59-4493-A458-59C44F567DF6}"/>
              </a:ext>
            </a:extLst>
          </p:cNvPr>
          <p:cNvSpPr>
            <a:spLocks noChangeAspect="1"/>
          </p:cNvSpPr>
          <p:nvPr/>
        </p:nvSpPr>
        <p:spPr bwMode="auto">
          <a:xfrm>
            <a:off x="4192414" y="1525110"/>
            <a:ext cx="950369" cy="6054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sp>
        <p:nvSpPr>
          <p:cNvPr id="78" name="cloud" title="Icon of a cloud">
            <a:extLst>
              <a:ext uri="{FF2B5EF4-FFF2-40B4-BE49-F238E27FC236}">
                <a16:creationId xmlns:a16="http://schemas.microsoft.com/office/drawing/2014/main" id="{642A3854-EB4D-415A-BCB0-4C4A86FE212F}"/>
              </a:ext>
            </a:extLst>
          </p:cNvPr>
          <p:cNvSpPr>
            <a:spLocks noChangeAspect="1"/>
          </p:cNvSpPr>
          <p:nvPr/>
        </p:nvSpPr>
        <p:spPr bwMode="auto">
          <a:xfrm>
            <a:off x="6363891" y="1525110"/>
            <a:ext cx="950369" cy="60547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sp>
        <p:nvSpPr>
          <p:cNvPr id="51" name="Rectangle 50">
            <a:extLst>
              <a:ext uri="{FF2B5EF4-FFF2-40B4-BE49-F238E27FC236}">
                <a16:creationId xmlns:a16="http://schemas.microsoft.com/office/drawing/2014/main" id="{0EAD28EC-4301-499B-B5F2-CAD67CE010A0}"/>
              </a:ext>
            </a:extLst>
          </p:cNvPr>
          <p:cNvSpPr/>
          <p:nvPr/>
        </p:nvSpPr>
        <p:spPr bwMode="auto">
          <a:xfrm>
            <a:off x="0" y="857250"/>
            <a:ext cx="2572481"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857251"/>
            <a:ext cx="9144000" cy="1159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500" b="0">
              <a:solidFill>
                <a:prstClr val="white"/>
              </a:solidFill>
              <a:latin typeface="Calibri" panose="020F0502020204030204"/>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a:xfrm>
            <a:off x="201930" y="1123370"/>
            <a:ext cx="2370551" cy="674749"/>
          </a:xfrm>
        </p:spPr>
        <p:txBody>
          <a:bodyPr/>
          <a:lstStyle/>
          <a:p>
            <a:r>
              <a:rPr lang="en-US" sz="3000"/>
              <a:t>Big Compute</a:t>
            </a:r>
            <a:br>
              <a:rPr lang="en-US" sz="3000"/>
            </a:br>
            <a:r>
              <a:rPr lang="en-US" sz="3000"/>
              <a:t>on IaaS</a:t>
            </a:r>
          </a:p>
        </p:txBody>
      </p:sp>
      <p:sp>
        <p:nvSpPr>
          <p:cNvPr id="71" name="Rectangle 70">
            <a:extLst>
              <a:ext uri="{FF2B5EF4-FFF2-40B4-BE49-F238E27FC236}">
                <a16:creationId xmlns:a16="http://schemas.microsoft.com/office/drawing/2014/main" id="{CD77FFC0-9C64-478D-BCA0-B3DDEF43FC91}"/>
              </a:ext>
            </a:extLst>
          </p:cNvPr>
          <p:cNvSpPr/>
          <p:nvPr/>
        </p:nvSpPr>
        <p:spPr bwMode="auto">
          <a:xfrm>
            <a:off x="4223818" y="1202346"/>
            <a:ext cx="2968241" cy="3081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20" eaLnBrk="0" hangingPunct="0">
              <a:lnSpc>
                <a:spcPct val="90000"/>
              </a:lnSpc>
              <a:defRPr/>
            </a:pPr>
            <a:r>
              <a:rPr lang="en-US" sz="1200" b="0" kern="0">
                <a:solidFill>
                  <a:srgbClr val="0078D7"/>
                </a:solidFill>
                <a:latin typeface="Segoe UI Semibold" panose="020B0702040204020203" pitchFamily="34" charset="0"/>
                <a:ea typeface="Segoe UI" panose="020B0502040204020203" pitchFamily="34" charset="0"/>
                <a:cs typeface="Segoe UI Semibold" panose="020B0702040204020203" pitchFamily="34" charset="0"/>
              </a:rPr>
              <a:t>Virtual Machines</a:t>
            </a:r>
          </a:p>
        </p:txBody>
      </p:sp>
      <p:grpSp>
        <p:nvGrpSpPr>
          <p:cNvPr id="31" name="Group 30">
            <a:extLst>
              <a:ext uri="{FF2B5EF4-FFF2-40B4-BE49-F238E27FC236}">
                <a16:creationId xmlns:a16="http://schemas.microsoft.com/office/drawing/2014/main" id="{184EE11D-0BF8-45A0-9297-EED21B0653A1}"/>
              </a:ext>
            </a:extLst>
          </p:cNvPr>
          <p:cNvGrpSpPr/>
          <p:nvPr/>
        </p:nvGrpSpPr>
        <p:grpSpPr>
          <a:xfrm>
            <a:off x="4172591" y="1897285"/>
            <a:ext cx="4155590" cy="872236"/>
            <a:chOff x="3484447" y="4119949"/>
            <a:chExt cx="6103958" cy="1550641"/>
          </a:xfrm>
        </p:grpSpPr>
        <p:grpSp>
          <p:nvGrpSpPr>
            <p:cNvPr id="32" name="Group 31">
              <a:extLst>
                <a:ext uri="{FF2B5EF4-FFF2-40B4-BE49-F238E27FC236}">
                  <a16:creationId xmlns:a16="http://schemas.microsoft.com/office/drawing/2014/main" id="{1C9D55F4-9FE8-46B6-AE58-5C7BD9F6B10F}"/>
                </a:ext>
              </a:extLst>
            </p:cNvPr>
            <p:cNvGrpSpPr>
              <a:grpSpLocks noChangeAspect="1"/>
            </p:cNvGrpSpPr>
            <p:nvPr/>
          </p:nvGrpSpPr>
          <p:grpSpPr>
            <a:xfrm>
              <a:off x="3484447" y="4119949"/>
              <a:ext cx="3327073" cy="1550641"/>
              <a:chOff x="5930881" y="2775402"/>
              <a:chExt cx="3497780" cy="1630203"/>
            </a:xfrm>
          </p:grpSpPr>
          <p:sp>
            <p:nvSpPr>
              <p:cNvPr id="47" name="Rectangle 46">
                <a:extLst>
                  <a:ext uri="{FF2B5EF4-FFF2-40B4-BE49-F238E27FC236}">
                    <a16:creationId xmlns:a16="http://schemas.microsoft.com/office/drawing/2014/main" id="{5BB79A54-2AFE-4E36-9F2A-A9B5CC90E83B}"/>
                  </a:ext>
                </a:extLst>
              </p:cNvPr>
              <p:cNvSpPr/>
              <p:nvPr/>
            </p:nvSpPr>
            <p:spPr bwMode="auto">
              <a:xfrm>
                <a:off x="5930881" y="3564309"/>
                <a:ext cx="3497780" cy="8412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High Performance VMs</a:t>
                </a:r>
                <a:endPar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endParaRPr>
              </a:p>
              <a:p>
                <a:pPr defTabSz="514084" eaLnBrk="0" hangingPunct="0">
                  <a:lnSpc>
                    <a:spcPct val="90000"/>
                  </a:lnSpc>
                  <a:spcBef>
                    <a:spcPts val="331"/>
                  </a:spcBef>
                  <a:spcAft>
                    <a:spcPts val="331"/>
                  </a:spcAft>
                  <a:defRPr/>
                </a:pPr>
                <a: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t>Batch processing, fluid </a:t>
                </a:r>
                <a:b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br>
                <a: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t>dynamics, monte </a:t>
                </a:r>
                <a:b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br>
                <a:r>
                  <a:rPr lang="en-US" sz="1050" b="0" kern="0" err="1">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t>carlo</a:t>
                </a:r>
                <a: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t> simulation</a:t>
                </a:r>
              </a:p>
            </p:txBody>
          </p:sp>
          <p:sp>
            <p:nvSpPr>
              <p:cNvPr id="59" name="AutoShape 3">
                <a:extLst>
                  <a:ext uri="{FF2B5EF4-FFF2-40B4-BE49-F238E27FC236}">
                    <a16:creationId xmlns:a16="http://schemas.microsoft.com/office/drawing/2014/main" id="{2ED404E5-7ACD-4EA6-A2B1-4A8BE3884E88}"/>
                  </a:ext>
                </a:extLst>
              </p:cNvPr>
              <p:cNvSpPr>
                <a:spLocks noChangeAspect="1" noChangeArrowheads="1" noTextEdit="1"/>
              </p:cNvSpPr>
              <p:nvPr/>
            </p:nvSpPr>
            <p:spPr bwMode="auto">
              <a:xfrm>
                <a:off x="5974808" y="2775402"/>
                <a:ext cx="1111311" cy="100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9426" tIns="24713" rIns="49426" bIns="24713" numCol="1" anchor="t" anchorCtr="0" compatLnSpc="1">
                <a:prstTxWarp prst="textNoShape">
                  <a:avLst/>
                </a:prstTxWarp>
              </a:bodyPr>
              <a:lstStyle/>
              <a:p>
                <a:pPr defTabSz="494284" fontAlgn="auto">
                  <a:lnSpc>
                    <a:spcPct val="90000"/>
                  </a:lnSpc>
                  <a:spcBef>
                    <a:spcPts val="331"/>
                  </a:spcBef>
                  <a:spcAft>
                    <a:spcPts val="331"/>
                  </a:spcAft>
                  <a:defRPr/>
                </a:pPr>
                <a:endParaRPr lang="en-US" sz="497" b="0" kern="0">
                  <a:gradFill>
                    <a:gsLst>
                      <a:gs pos="1250">
                        <a:srgbClr val="2F2F2F"/>
                      </a:gs>
                      <a:gs pos="100000">
                        <a:srgbClr val="2F2F2F"/>
                      </a:gs>
                    </a:gsLst>
                    <a:lin ang="5400000" scaled="0"/>
                  </a:gradFill>
                  <a:latin typeface="Segoe UI"/>
                  <a:cs typeface="+mn-cs"/>
                </a:endParaRPr>
              </a:p>
            </p:txBody>
          </p:sp>
        </p:grpSp>
        <p:grpSp>
          <p:nvGrpSpPr>
            <p:cNvPr id="33" name="Group 32">
              <a:extLst>
                <a:ext uri="{FF2B5EF4-FFF2-40B4-BE49-F238E27FC236}">
                  <a16:creationId xmlns:a16="http://schemas.microsoft.com/office/drawing/2014/main" id="{438C3698-D1B4-4CCF-B46A-5286D413BA88}"/>
                </a:ext>
              </a:extLst>
            </p:cNvPr>
            <p:cNvGrpSpPr>
              <a:grpSpLocks noChangeAspect="1"/>
            </p:cNvGrpSpPr>
            <p:nvPr/>
          </p:nvGrpSpPr>
          <p:grpSpPr>
            <a:xfrm>
              <a:off x="5930640" y="4133733"/>
              <a:ext cx="3657765" cy="1192294"/>
              <a:chOff x="5974809" y="2775402"/>
              <a:chExt cx="3290245" cy="1253469"/>
            </a:xfrm>
          </p:grpSpPr>
          <p:sp>
            <p:nvSpPr>
              <p:cNvPr id="36" name="Rectangle 35">
                <a:extLst>
                  <a:ext uri="{FF2B5EF4-FFF2-40B4-BE49-F238E27FC236}">
                    <a16:creationId xmlns:a16="http://schemas.microsoft.com/office/drawing/2014/main" id="{6B3543F8-3E2F-41EF-9A88-0E6B0A17ADF0}"/>
                  </a:ext>
                </a:extLst>
              </p:cNvPr>
              <p:cNvSpPr/>
              <p:nvPr/>
            </p:nvSpPr>
            <p:spPr bwMode="auto">
              <a:xfrm>
                <a:off x="6709774" y="3532629"/>
                <a:ext cx="2555280" cy="496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GPU-enabled VMs</a:t>
                </a:r>
                <a:endPar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endParaRPr>
              </a:p>
              <a:p>
                <a:pPr defTabSz="514084" eaLnBrk="0" hangingPunct="0">
                  <a:lnSpc>
                    <a:spcPct val="90000"/>
                  </a:lnSpc>
                  <a:spcBef>
                    <a:spcPts val="331"/>
                  </a:spcBef>
                  <a:spcAft>
                    <a:spcPts val="0"/>
                  </a:spcAft>
                  <a:defRPr/>
                </a:pPr>
                <a:r>
                  <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rPr>
                  <a:t>NV -Graphic based applications</a:t>
                </a: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NC – Advanced simulation</a:t>
                </a: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ND– Artificial Intelligence</a:t>
                </a:r>
              </a:p>
            </p:txBody>
          </p:sp>
          <p:sp>
            <p:nvSpPr>
              <p:cNvPr id="46" name="AutoShape 3">
                <a:extLst>
                  <a:ext uri="{FF2B5EF4-FFF2-40B4-BE49-F238E27FC236}">
                    <a16:creationId xmlns:a16="http://schemas.microsoft.com/office/drawing/2014/main" id="{906D6D6C-11FC-41B1-B6A2-5B2CBACB38A8}"/>
                  </a:ext>
                </a:extLst>
              </p:cNvPr>
              <p:cNvSpPr>
                <a:spLocks noChangeAspect="1" noChangeArrowheads="1" noTextEdit="1"/>
              </p:cNvSpPr>
              <p:nvPr/>
            </p:nvSpPr>
            <p:spPr bwMode="auto">
              <a:xfrm>
                <a:off x="5974809" y="2775402"/>
                <a:ext cx="1111316" cy="1008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9426" tIns="24713" rIns="49426" bIns="24713" numCol="1" anchor="t" anchorCtr="0" compatLnSpc="1">
                <a:prstTxWarp prst="textNoShape">
                  <a:avLst/>
                </a:prstTxWarp>
              </a:bodyPr>
              <a:lstStyle/>
              <a:p>
                <a:pPr defTabSz="494284" fontAlgn="auto">
                  <a:lnSpc>
                    <a:spcPct val="90000"/>
                  </a:lnSpc>
                  <a:spcBef>
                    <a:spcPts val="331"/>
                  </a:spcBef>
                  <a:spcAft>
                    <a:spcPts val="331"/>
                  </a:spcAft>
                  <a:defRPr/>
                </a:pPr>
                <a:endParaRPr lang="en-US" sz="497" b="0" kern="0">
                  <a:gradFill>
                    <a:gsLst>
                      <a:gs pos="1250">
                        <a:srgbClr val="2F2F2F"/>
                      </a:gs>
                      <a:gs pos="100000">
                        <a:srgbClr val="2F2F2F"/>
                      </a:gs>
                    </a:gsLst>
                    <a:lin ang="5400000" scaled="0"/>
                  </a:gradFill>
                  <a:latin typeface="Segoe UI"/>
                  <a:cs typeface="+mn-cs"/>
                </a:endParaRPr>
              </a:p>
            </p:txBody>
          </p:sp>
        </p:grpSp>
      </p:grpSp>
      <p:sp>
        <p:nvSpPr>
          <p:cNvPr id="67" name="Rectangle 66">
            <a:extLst>
              <a:ext uri="{FF2B5EF4-FFF2-40B4-BE49-F238E27FC236}">
                <a16:creationId xmlns:a16="http://schemas.microsoft.com/office/drawing/2014/main" id="{D5FBDD02-9CFD-42B1-9856-4E338AE3AE84}"/>
              </a:ext>
            </a:extLst>
          </p:cNvPr>
          <p:cNvSpPr/>
          <p:nvPr/>
        </p:nvSpPr>
        <p:spPr bwMode="auto">
          <a:xfrm>
            <a:off x="2732578" y="5028928"/>
            <a:ext cx="1607908" cy="265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Cray in Azure</a:t>
            </a:r>
            <a:endPar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endParaRP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Dedicated supercomputer on the Azure Virtual Network</a:t>
            </a:r>
          </a:p>
        </p:txBody>
      </p:sp>
      <p:sp>
        <p:nvSpPr>
          <p:cNvPr id="70" name="Rectangle 69">
            <a:extLst>
              <a:ext uri="{FF2B5EF4-FFF2-40B4-BE49-F238E27FC236}">
                <a16:creationId xmlns:a16="http://schemas.microsoft.com/office/drawing/2014/main" id="{A6806402-4DB6-465F-BC26-90C050FA2AE6}"/>
              </a:ext>
            </a:extLst>
          </p:cNvPr>
          <p:cNvSpPr/>
          <p:nvPr/>
        </p:nvSpPr>
        <p:spPr bwMode="auto">
          <a:xfrm>
            <a:off x="4581481" y="5026661"/>
            <a:ext cx="1253261" cy="265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Azure Batch</a:t>
            </a:r>
            <a:endParaRPr lang="en-US" sz="1050" b="0" kern="0">
              <a:gradFill>
                <a:gsLst>
                  <a:gs pos="1250">
                    <a:srgbClr val="2F2F2F"/>
                  </a:gs>
                  <a:gs pos="100000">
                    <a:srgbClr val="2F2F2F"/>
                  </a:gs>
                </a:gsLst>
                <a:lin ang="5400000" scaled="0"/>
              </a:gradFill>
              <a:latin typeface="Segoe UI"/>
              <a:ea typeface="Segoe UI" pitchFamily="34" charset="0"/>
              <a:cs typeface="Segoe UI Semibold" panose="020B0702040204020203" pitchFamily="34" charset="0"/>
            </a:endParaRP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Create cloud-native HPC applications</a:t>
            </a: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Batch AI</a:t>
            </a: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Batch Rendering</a:t>
            </a:r>
          </a:p>
          <a:p>
            <a:pPr defTabSz="514084" eaLnBrk="0" hangingPunct="0">
              <a:lnSpc>
                <a:spcPct val="90000"/>
              </a:lnSpc>
              <a:spcBef>
                <a:spcPts val="331"/>
              </a:spcBef>
              <a:spcAft>
                <a:spcPts val="0"/>
              </a:spcAft>
              <a:defRPr/>
            </a:pPr>
            <a:endParaRPr lang="en-US" sz="1050" b="0" kern="0">
              <a:solidFill>
                <a:srgbClr val="2F2F2F"/>
              </a:solidFill>
              <a:latin typeface="Segoe UI"/>
              <a:ea typeface="Segoe UI" pitchFamily="34" charset="0"/>
              <a:cs typeface="Segoe UI Semibold" panose="020B0702040204020203" pitchFamily="34" charset="0"/>
            </a:endParaRPr>
          </a:p>
        </p:txBody>
      </p:sp>
      <p:sp>
        <p:nvSpPr>
          <p:cNvPr id="75" name="Rectangle 74">
            <a:extLst>
              <a:ext uri="{FF2B5EF4-FFF2-40B4-BE49-F238E27FC236}">
                <a16:creationId xmlns:a16="http://schemas.microsoft.com/office/drawing/2014/main" id="{3412EEE4-92E6-4FCC-9EE7-5D2493904309}"/>
              </a:ext>
            </a:extLst>
          </p:cNvPr>
          <p:cNvSpPr/>
          <p:nvPr/>
        </p:nvSpPr>
        <p:spPr bwMode="auto">
          <a:xfrm>
            <a:off x="6245040" y="5021174"/>
            <a:ext cx="1336117" cy="265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err="1">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CycleCloud</a:t>
            </a:r>
            <a:endPar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endParaRP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Manage HPC clusters and hybrid workflows</a:t>
            </a:r>
          </a:p>
        </p:txBody>
      </p:sp>
      <p:grpSp>
        <p:nvGrpSpPr>
          <p:cNvPr id="52" name="Group 51">
            <a:extLst>
              <a:ext uri="{FF2B5EF4-FFF2-40B4-BE49-F238E27FC236}">
                <a16:creationId xmlns:a16="http://schemas.microsoft.com/office/drawing/2014/main" id="{15F72A40-9607-4BFB-894C-555768616E77}"/>
              </a:ext>
            </a:extLst>
          </p:cNvPr>
          <p:cNvGrpSpPr/>
          <p:nvPr/>
        </p:nvGrpSpPr>
        <p:grpSpPr>
          <a:xfrm>
            <a:off x="4438979" y="1739348"/>
            <a:ext cx="412157" cy="315875"/>
            <a:chOff x="7017189" y="3896814"/>
            <a:chExt cx="865582" cy="663377"/>
          </a:xfrm>
          <a:solidFill>
            <a:schemeClr val="bg1">
              <a:lumMod val="95000"/>
            </a:schemeClr>
          </a:solidFill>
        </p:grpSpPr>
        <p:sp>
          <p:nvSpPr>
            <p:cNvPr id="53" name="monitor">
              <a:extLst>
                <a:ext uri="{FF2B5EF4-FFF2-40B4-BE49-F238E27FC236}">
                  <a16:creationId xmlns:a16="http://schemas.microsoft.com/office/drawing/2014/main" id="{A8D66A90-265F-45AD-A98C-214802C1390B}"/>
                </a:ext>
              </a:extLst>
            </p:cNvPr>
            <p:cNvSpPr>
              <a:spLocks noChangeAspect="1" noEditPoints="1"/>
            </p:cNvSpPr>
            <p:nvPr/>
          </p:nvSpPr>
          <p:spPr bwMode="auto">
            <a:xfrm>
              <a:off x="7017189" y="3896814"/>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accent3"/>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56" name="TextBox 55">
              <a:extLst>
                <a:ext uri="{FF2B5EF4-FFF2-40B4-BE49-F238E27FC236}">
                  <a16:creationId xmlns:a16="http://schemas.microsoft.com/office/drawing/2014/main" id="{1176E617-B0E6-41F9-9AC5-FB5D44E3B55B}"/>
                </a:ext>
              </a:extLst>
            </p:cNvPr>
            <p:cNvSpPr txBox="1"/>
            <p:nvPr/>
          </p:nvSpPr>
          <p:spPr>
            <a:xfrm>
              <a:off x="7354175" y="4036682"/>
              <a:ext cx="191605" cy="342037"/>
            </a:xfrm>
            <a:prstGeom prst="rect">
              <a:avLst/>
            </a:prstGeom>
            <a:grpFill/>
            <a:ln>
              <a:noFill/>
            </a:ln>
          </p:spPr>
          <p:txBody>
            <a:bodyPr wrap="square" lIns="0" tIns="0" rIns="0" bIns="0" rtlCol="0">
              <a:spAutoFit/>
            </a:bodyPr>
            <a:lstStyle/>
            <a:p>
              <a:pPr algn="ctr" defTabSz="685775" fontAlgn="auto">
                <a:lnSpc>
                  <a:spcPct val="90000"/>
                </a:lnSpc>
                <a:spcBef>
                  <a:spcPts val="0"/>
                </a:spcBef>
                <a:spcAft>
                  <a:spcPts val="441"/>
                </a:spcAft>
              </a:pPr>
              <a:r>
                <a:rPr lang="en-US" sz="1176">
                  <a:solidFill>
                    <a:srgbClr val="002050"/>
                  </a:solidFill>
                  <a:latin typeface="Segoe UI Semibold" panose="020B0702040204020203" pitchFamily="34" charset="0"/>
                  <a:cs typeface="Segoe UI Semibold" panose="020B0702040204020203" pitchFamily="34" charset="0"/>
                </a:rPr>
                <a:t>H</a:t>
              </a:r>
            </a:p>
          </p:txBody>
        </p:sp>
      </p:grpSp>
      <p:grpSp>
        <p:nvGrpSpPr>
          <p:cNvPr id="61" name="Group 60">
            <a:extLst>
              <a:ext uri="{FF2B5EF4-FFF2-40B4-BE49-F238E27FC236}">
                <a16:creationId xmlns:a16="http://schemas.microsoft.com/office/drawing/2014/main" id="{2BA21769-1B90-4D36-805F-09683A9A4FF3}"/>
              </a:ext>
            </a:extLst>
          </p:cNvPr>
          <p:cNvGrpSpPr/>
          <p:nvPr/>
        </p:nvGrpSpPr>
        <p:grpSpPr>
          <a:xfrm>
            <a:off x="6610456" y="1739348"/>
            <a:ext cx="412157" cy="315875"/>
            <a:chOff x="7017189" y="3896814"/>
            <a:chExt cx="865582" cy="663377"/>
          </a:xfrm>
          <a:solidFill>
            <a:schemeClr val="bg1">
              <a:lumMod val="95000"/>
            </a:schemeClr>
          </a:solidFill>
        </p:grpSpPr>
        <p:sp>
          <p:nvSpPr>
            <p:cNvPr id="73" name="monitor">
              <a:extLst>
                <a:ext uri="{FF2B5EF4-FFF2-40B4-BE49-F238E27FC236}">
                  <a16:creationId xmlns:a16="http://schemas.microsoft.com/office/drawing/2014/main" id="{943969E3-19AD-41EE-81B7-1DB8A0FDD904}"/>
                </a:ext>
              </a:extLst>
            </p:cNvPr>
            <p:cNvSpPr>
              <a:spLocks noChangeAspect="1" noEditPoints="1"/>
            </p:cNvSpPr>
            <p:nvPr/>
          </p:nvSpPr>
          <p:spPr bwMode="auto">
            <a:xfrm>
              <a:off x="7017189" y="3896814"/>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accent3"/>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86AFD520-29FB-4721-8A45-F76962B7F36A}"/>
                </a:ext>
              </a:extLst>
            </p:cNvPr>
            <p:cNvSpPr txBox="1"/>
            <p:nvPr/>
          </p:nvSpPr>
          <p:spPr>
            <a:xfrm>
              <a:off x="7354175" y="4036682"/>
              <a:ext cx="191605" cy="342037"/>
            </a:xfrm>
            <a:prstGeom prst="rect">
              <a:avLst/>
            </a:prstGeom>
            <a:grpFill/>
            <a:ln>
              <a:noFill/>
            </a:ln>
          </p:spPr>
          <p:txBody>
            <a:bodyPr wrap="square" lIns="0" tIns="0" rIns="0" bIns="0" rtlCol="0">
              <a:spAutoFit/>
            </a:bodyPr>
            <a:lstStyle/>
            <a:p>
              <a:pPr algn="ctr" defTabSz="685775" fontAlgn="auto">
                <a:lnSpc>
                  <a:spcPct val="90000"/>
                </a:lnSpc>
                <a:spcBef>
                  <a:spcPts val="0"/>
                </a:spcBef>
                <a:spcAft>
                  <a:spcPts val="441"/>
                </a:spcAft>
              </a:pPr>
              <a:r>
                <a:rPr lang="en-US" sz="1176">
                  <a:solidFill>
                    <a:srgbClr val="002050"/>
                  </a:solidFill>
                  <a:latin typeface="Segoe UI Semibold" panose="020B0702040204020203" pitchFamily="34" charset="0"/>
                  <a:cs typeface="Segoe UI Semibold" panose="020B0702040204020203" pitchFamily="34" charset="0"/>
                </a:rPr>
                <a:t>N</a:t>
              </a:r>
            </a:p>
          </p:txBody>
        </p:sp>
      </p:grpSp>
      <p:grpSp>
        <p:nvGrpSpPr>
          <p:cNvPr id="3" name="Group 2">
            <a:extLst>
              <a:ext uri="{FF2B5EF4-FFF2-40B4-BE49-F238E27FC236}">
                <a16:creationId xmlns:a16="http://schemas.microsoft.com/office/drawing/2014/main" id="{C980CA79-FFB5-4018-BC72-FD85E2D76200}"/>
              </a:ext>
            </a:extLst>
          </p:cNvPr>
          <p:cNvGrpSpPr/>
          <p:nvPr/>
        </p:nvGrpSpPr>
        <p:grpSpPr>
          <a:xfrm>
            <a:off x="2721340" y="4021157"/>
            <a:ext cx="1123941" cy="820928"/>
            <a:chOff x="9444079" y="830125"/>
            <a:chExt cx="1498588" cy="1094570"/>
          </a:xfrm>
        </p:grpSpPr>
        <p:sp>
          <p:nvSpPr>
            <p:cNvPr id="81" name="Freeform: Shape 58">
              <a:extLst>
                <a:ext uri="{FF2B5EF4-FFF2-40B4-BE49-F238E27FC236}">
                  <a16:creationId xmlns:a16="http://schemas.microsoft.com/office/drawing/2014/main" id="{C05D5A7B-0162-4F83-A1C5-BDC13DA82B94}"/>
                </a:ext>
              </a:extLst>
            </p:cNvPr>
            <p:cNvSpPr/>
            <p:nvPr/>
          </p:nvSpPr>
          <p:spPr bwMode="auto">
            <a:xfrm>
              <a:off x="9444079" y="830125"/>
              <a:ext cx="1498588" cy="734771"/>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a:lnSpc>
                  <a:spcPct val="90000"/>
                </a:lnSpc>
                <a:defRPr/>
              </a:pPr>
              <a:endParaRPr lang="en-US" b="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server">
              <a:extLst>
                <a:ext uri="{FF2B5EF4-FFF2-40B4-BE49-F238E27FC236}">
                  <a16:creationId xmlns:a16="http://schemas.microsoft.com/office/drawing/2014/main" id="{00028410-1B77-4F5E-B58A-49D1057E98DE}"/>
                </a:ext>
              </a:extLst>
            </p:cNvPr>
            <p:cNvSpPr>
              <a:spLocks noChangeAspect="1" noEditPoints="1"/>
            </p:cNvSpPr>
            <p:nvPr/>
          </p:nvSpPr>
          <p:spPr bwMode="auto">
            <a:xfrm>
              <a:off x="9766902" y="1205098"/>
              <a:ext cx="426471" cy="71959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905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a:lnSpc>
                  <a:spcPct val="90000"/>
                </a:lnSpc>
              </a:pPr>
              <a:endParaRPr lang="en-US" b="0">
                <a:gradFill>
                  <a:gsLst>
                    <a:gs pos="0">
                      <a:srgbClr val="FFFFFF"/>
                    </a:gs>
                    <a:gs pos="100000">
                      <a:srgbClr val="FFFFFF"/>
                    </a:gs>
                  </a:gsLst>
                  <a:lin ang="5400000" scaled="0"/>
                </a:gradFill>
                <a:latin typeface="Segoe UI Semilight"/>
                <a:cs typeface="Segoe UI" pitchFamily="34" charset="0"/>
              </a:endParaRPr>
            </a:p>
          </p:txBody>
        </p:sp>
        <p:sp>
          <p:nvSpPr>
            <p:cNvPr id="80" name="server">
              <a:extLst>
                <a:ext uri="{FF2B5EF4-FFF2-40B4-BE49-F238E27FC236}">
                  <a16:creationId xmlns:a16="http://schemas.microsoft.com/office/drawing/2014/main" id="{86EA3F2E-5CF8-4241-B566-B06FA5F8E507}"/>
                </a:ext>
              </a:extLst>
            </p:cNvPr>
            <p:cNvSpPr>
              <a:spLocks noChangeAspect="1" noEditPoints="1"/>
            </p:cNvSpPr>
            <p:nvPr/>
          </p:nvSpPr>
          <p:spPr bwMode="auto">
            <a:xfrm>
              <a:off x="10237142" y="1200502"/>
              <a:ext cx="426471" cy="71959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905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220">
                <a:lnSpc>
                  <a:spcPct val="90000"/>
                </a:lnSpc>
              </a:pPr>
              <a:endParaRPr lang="en-US" b="0">
                <a:gradFill>
                  <a:gsLst>
                    <a:gs pos="0">
                      <a:srgbClr val="FFFFFF"/>
                    </a:gs>
                    <a:gs pos="100000">
                      <a:srgbClr val="FFFFFF"/>
                    </a:gs>
                  </a:gsLst>
                  <a:lin ang="5400000" scaled="0"/>
                </a:gradFill>
                <a:latin typeface="Segoe UI Semilight"/>
                <a:cs typeface="Segoe UI" pitchFamily="34" charset="0"/>
              </a:endParaRPr>
            </a:p>
          </p:txBody>
        </p:sp>
      </p:grpSp>
      <p:grpSp>
        <p:nvGrpSpPr>
          <p:cNvPr id="6" name="Group 5">
            <a:extLst>
              <a:ext uri="{FF2B5EF4-FFF2-40B4-BE49-F238E27FC236}">
                <a16:creationId xmlns:a16="http://schemas.microsoft.com/office/drawing/2014/main" id="{5CB9ED60-E04E-4346-9B38-523A6BEEE180}"/>
              </a:ext>
            </a:extLst>
          </p:cNvPr>
          <p:cNvGrpSpPr/>
          <p:nvPr/>
        </p:nvGrpSpPr>
        <p:grpSpPr>
          <a:xfrm>
            <a:off x="4542868" y="4124701"/>
            <a:ext cx="973424" cy="700149"/>
            <a:chOff x="3936823" y="4767962"/>
            <a:chExt cx="1297898" cy="933532"/>
          </a:xfrm>
        </p:grpSpPr>
        <p:sp>
          <p:nvSpPr>
            <p:cNvPr id="82" name="GenericApp_EB3B" title="Icon of an app window">
              <a:extLst>
                <a:ext uri="{FF2B5EF4-FFF2-40B4-BE49-F238E27FC236}">
                  <a16:creationId xmlns:a16="http://schemas.microsoft.com/office/drawing/2014/main" id="{B4211964-31A9-4AE8-80FF-5C94DED47A02}"/>
                </a:ext>
              </a:extLst>
            </p:cNvPr>
            <p:cNvSpPr>
              <a:spLocks noChangeAspect="1" noEditPoints="1"/>
            </p:cNvSpPr>
            <p:nvPr/>
          </p:nvSpPr>
          <p:spPr bwMode="auto">
            <a:xfrm>
              <a:off x="3936823" y="4767962"/>
              <a:ext cx="667301" cy="53405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050" b="0">
                <a:solidFill>
                  <a:srgbClr val="2F2F2F"/>
                </a:solidFill>
                <a:latin typeface="Segoe UI"/>
                <a:cs typeface="+mn-cs"/>
              </a:endParaRPr>
            </a:p>
          </p:txBody>
        </p:sp>
        <p:sp>
          <p:nvSpPr>
            <p:cNvPr id="83" name="GenericApp_EB3B" title="Icon of an app window">
              <a:extLst>
                <a:ext uri="{FF2B5EF4-FFF2-40B4-BE49-F238E27FC236}">
                  <a16:creationId xmlns:a16="http://schemas.microsoft.com/office/drawing/2014/main" id="{2522CAAD-2941-4D0B-A938-AC984ED367D2}"/>
                </a:ext>
              </a:extLst>
            </p:cNvPr>
            <p:cNvSpPr>
              <a:spLocks noChangeAspect="1" noEditPoints="1"/>
            </p:cNvSpPr>
            <p:nvPr/>
          </p:nvSpPr>
          <p:spPr bwMode="auto">
            <a:xfrm>
              <a:off x="4246169" y="4974415"/>
              <a:ext cx="667301" cy="53405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050" b="0">
                <a:solidFill>
                  <a:srgbClr val="2F2F2F"/>
                </a:solidFill>
                <a:latin typeface="Segoe UI"/>
                <a:cs typeface="+mn-cs"/>
              </a:endParaRPr>
            </a:p>
          </p:txBody>
        </p:sp>
        <p:sp>
          <p:nvSpPr>
            <p:cNvPr id="84" name="GenericApp_EB3B" title="Icon of an app window">
              <a:extLst>
                <a:ext uri="{FF2B5EF4-FFF2-40B4-BE49-F238E27FC236}">
                  <a16:creationId xmlns:a16="http://schemas.microsoft.com/office/drawing/2014/main" id="{AFAC4390-2CF1-4EFC-9A6E-EC84183FAA23}"/>
                </a:ext>
              </a:extLst>
            </p:cNvPr>
            <p:cNvSpPr>
              <a:spLocks noChangeAspect="1" noEditPoints="1"/>
            </p:cNvSpPr>
            <p:nvPr/>
          </p:nvSpPr>
          <p:spPr bwMode="auto">
            <a:xfrm>
              <a:off x="4567420" y="5167443"/>
              <a:ext cx="667301" cy="53405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050" b="0">
                <a:solidFill>
                  <a:srgbClr val="2F2F2F"/>
                </a:solidFill>
                <a:latin typeface="Segoe UI"/>
                <a:cs typeface="+mn-cs"/>
              </a:endParaRPr>
            </a:p>
          </p:txBody>
        </p:sp>
        <p:sp>
          <p:nvSpPr>
            <p:cNvPr id="5" name="Rectangle 4">
              <a:extLst>
                <a:ext uri="{FF2B5EF4-FFF2-40B4-BE49-F238E27FC236}">
                  <a16:creationId xmlns:a16="http://schemas.microsoft.com/office/drawing/2014/main" id="{6798AF2A-BE06-489C-B500-4CD112218D10}"/>
                </a:ext>
              </a:extLst>
            </p:cNvPr>
            <p:cNvSpPr/>
            <p:nvPr/>
          </p:nvSpPr>
          <p:spPr bwMode="auto">
            <a:xfrm>
              <a:off x="4331119" y="5197732"/>
              <a:ext cx="193256" cy="228800"/>
            </a:xfrm>
            <a:prstGeom prst="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509D76E3-8137-4FF1-B0E1-A2C3CBA7909A}"/>
                </a:ext>
              </a:extLst>
            </p:cNvPr>
            <p:cNvSpPr/>
            <p:nvPr/>
          </p:nvSpPr>
          <p:spPr bwMode="auto">
            <a:xfrm>
              <a:off x="4654402" y="5391858"/>
              <a:ext cx="193256" cy="228800"/>
            </a:xfrm>
            <a:prstGeom prst="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arrow_11" title="Icon of a circle made of two curved arrows">
            <a:extLst>
              <a:ext uri="{FF2B5EF4-FFF2-40B4-BE49-F238E27FC236}">
                <a16:creationId xmlns:a16="http://schemas.microsoft.com/office/drawing/2014/main" id="{8EB29A5E-5F41-4B1B-9D63-94225B02FB58}"/>
              </a:ext>
            </a:extLst>
          </p:cNvPr>
          <p:cNvSpPr>
            <a:spLocks noChangeAspect="1" noEditPoints="1"/>
          </p:cNvSpPr>
          <p:nvPr/>
        </p:nvSpPr>
        <p:spPr bwMode="auto">
          <a:xfrm>
            <a:off x="6365321" y="4342838"/>
            <a:ext cx="262597" cy="27432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cxnSp>
        <p:nvCxnSpPr>
          <p:cNvPr id="8" name="Straight Connector 7">
            <a:extLst>
              <a:ext uri="{FF2B5EF4-FFF2-40B4-BE49-F238E27FC236}">
                <a16:creationId xmlns:a16="http://schemas.microsoft.com/office/drawing/2014/main" id="{7F89E3D6-005C-4FC5-AAEB-150100643973}"/>
              </a:ext>
            </a:extLst>
          </p:cNvPr>
          <p:cNvCxnSpPr/>
          <p:nvPr/>
        </p:nvCxnSpPr>
        <p:spPr>
          <a:xfrm>
            <a:off x="2764361" y="3800201"/>
            <a:ext cx="614076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B1A529-4C17-40C7-836C-B2C9A0C92C96}"/>
              </a:ext>
            </a:extLst>
          </p:cNvPr>
          <p:cNvCxnSpPr/>
          <p:nvPr/>
        </p:nvCxnSpPr>
        <p:spPr>
          <a:xfrm>
            <a:off x="4344171" y="3800201"/>
            <a:ext cx="0" cy="191949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4D91968-6B21-4B26-AD30-65DCCCAF1B5A}"/>
              </a:ext>
            </a:extLst>
          </p:cNvPr>
          <p:cNvCxnSpPr/>
          <p:nvPr/>
        </p:nvCxnSpPr>
        <p:spPr>
          <a:xfrm>
            <a:off x="5933990" y="3800201"/>
            <a:ext cx="0" cy="191949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DFBB77-FC8D-4DCC-8E03-BF3E5DC18923}"/>
              </a:ext>
            </a:extLst>
          </p:cNvPr>
          <p:cNvCxnSpPr/>
          <p:nvPr/>
        </p:nvCxnSpPr>
        <p:spPr>
          <a:xfrm>
            <a:off x="7581156" y="3800201"/>
            <a:ext cx="0" cy="191949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AEB8FF6-8C15-438C-B53B-872BC4FB405B}"/>
              </a:ext>
            </a:extLst>
          </p:cNvPr>
          <p:cNvGrpSpPr/>
          <p:nvPr/>
        </p:nvGrpSpPr>
        <p:grpSpPr>
          <a:xfrm>
            <a:off x="7705099" y="4248332"/>
            <a:ext cx="1336117" cy="1007476"/>
            <a:chOff x="10273465" y="4521442"/>
            <a:chExt cx="1781489" cy="1343301"/>
          </a:xfrm>
        </p:grpSpPr>
        <p:pic>
          <p:nvPicPr>
            <p:cNvPr id="25606" name="Picture 6" descr="http://www.averesystems.com/clientSpecific/avere/img/avere-logo.png">
              <a:extLst>
                <a:ext uri="{FF2B5EF4-FFF2-40B4-BE49-F238E27FC236}">
                  <a16:creationId xmlns:a16="http://schemas.microsoft.com/office/drawing/2014/main" id="{BE415B00-7618-4A6A-99D4-D6A76A364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0305" y="4521442"/>
              <a:ext cx="1583190" cy="52985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EAB02BB9-5AF9-4149-B47E-CDF640424193}"/>
                </a:ext>
              </a:extLst>
            </p:cNvPr>
            <p:cNvSpPr/>
            <p:nvPr/>
          </p:nvSpPr>
          <p:spPr bwMode="auto">
            <a:xfrm>
              <a:off x="10273465" y="5510726"/>
              <a:ext cx="1781489" cy="354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514084" eaLnBrk="0" hangingPunct="0">
                <a:lnSpc>
                  <a:spcPct val="90000"/>
                </a:lnSpc>
                <a:spcBef>
                  <a:spcPts val="331"/>
                </a:spcBef>
                <a:spcAft>
                  <a:spcPts val="331"/>
                </a:spcAft>
                <a:defRPr/>
              </a:pPr>
              <a:r>
                <a:rPr lang="en-US" sz="1050" b="0" kern="0" err="1">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Avere</a:t>
              </a:r>
              <a:r>
                <a:rPr lang="en-US" sz="1050" b="0" kern="0">
                  <a:gradFill>
                    <a:gsLst>
                      <a:gs pos="1250">
                        <a:srgbClr val="0078D7"/>
                      </a:gs>
                      <a:gs pos="100000">
                        <a:srgbClr val="0078D7"/>
                      </a:gs>
                    </a:gsLst>
                    <a:lin ang="5400000" scaled="0"/>
                  </a:gradFill>
                  <a:latin typeface="Segoe UI"/>
                  <a:ea typeface="Segoe UI" pitchFamily="34" charset="0"/>
                  <a:cs typeface="Segoe UI Semibold" panose="020B0702040204020203" pitchFamily="34" charset="0"/>
                </a:rPr>
                <a:t> Systems</a:t>
              </a:r>
            </a:p>
            <a:p>
              <a:pPr defTabSz="514084" eaLnBrk="0" hangingPunct="0">
                <a:lnSpc>
                  <a:spcPct val="90000"/>
                </a:lnSpc>
                <a:spcBef>
                  <a:spcPts val="331"/>
                </a:spcBef>
                <a:spcAft>
                  <a:spcPts val="0"/>
                </a:spcAft>
                <a:defRPr/>
              </a:pPr>
              <a:r>
                <a:rPr lang="en-US" sz="1050" b="0" kern="0">
                  <a:solidFill>
                    <a:srgbClr val="2F2F2F"/>
                  </a:solidFill>
                  <a:latin typeface="Segoe UI"/>
                  <a:ea typeface="Segoe UI" pitchFamily="34" charset="0"/>
                  <a:cs typeface="Segoe UI Semibold" panose="020B0702040204020203" pitchFamily="34" charset="0"/>
                </a:rPr>
                <a:t>Performant storage for HPC workloads</a:t>
              </a:r>
            </a:p>
          </p:txBody>
        </p:sp>
      </p:grpSp>
    </p:spTree>
    <p:extLst>
      <p:ext uri="{BB962C8B-B14F-4D97-AF65-F5344CB8AC3E}">
        <p14:creationId xmlns:p14="http://schemas.microsoft.com/office/powerpoint/2010/main" val="3449216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up)">
                                      <p:cBhvr>
                                        <p:cTn id="13" dur="500"/>
                                        <p:tgtEl>
                                          <p:spTgt spid="88"/>
                                        </p:tgtEl>
                                      </p:cBhvr>
                                    </p:animEffect>
                                  </p:childTnLst>
                                </p:cTn>
                              </p:par>
                              <p:par>
                                <p:cTn id="14" presetID="22" presetClass="entr" presetSubtype="1"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up)">
                                      <p:cBhvr>
                                        <p:cTn id="16" dur="50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62" grpId="0" animBg="1"/>
      <p:bldP spid="58" grpId="0" animBg="1"/>
      <p:bldP spid="78" grpId="0" animBg="1"/>
      <p:bldP spid="71" grpId="0"/>
      <p:bldP spid="67" grpId="0"/>
      <p:bldP spid="70" grpId="0"/>
      <p:bldP spid="75" grpId="0"/>
      <p:bldP spid="8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prepare and take the Exam</a:t>
            </a:r>
          </a:p>
        </p:txBody>
      </p:sp>
      <p:sp>
        <p:nvSpPr>
          <p:cNvPr id="6" name="Text Placeholder 5"/>
          <p:cNvSpPr>
            <a:spLocks noGrp="1"/>
          </p:cNvSpPr>
          <p:nvPr>
            <p:ph type="body" sz="quarter" idx="10"/>
          </p:nvPr>
        </p:nvSpPr>
        <p:spPr>
          <a:xfrm>
            <a:off x="201930" y="1749372"/>
            <a:ext cx="8740142" cy="3389895"/>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a:t>
            </a:r>
          </a:p>
          <a:p>
            <a:pPr lvl="1"/>
            <a:r>
              <a:rPr lang="en-US" dirty="0"/>
              <a:t>Get a </a:t>
            </a:r>
            <a:r>
              <a:rPr lang="en-US" dirty="0">
                <a:hlinkClick r:id="rId4"/>
              </a:rPr>
              <a:t>Free trial account</a:t>
            </a:r>
            <a:r>
              <a:rPr lang="en-US" dirty="0"/>
              <a:t>.</a:t>
            </a:r>
          </a:p>
          <a:p>
            <a:pPr lvl="1"/>
            <a:r>
              <a:rPr lang="en-US" dirty="0"/>
              <a:t>Ignite </a:t>
            </a:r>
            <a:r>
              <a:rPr lang="en-US" dirty="0">
                <a:hlinkClick r:id="rId5"/>
              </a:rPr>
              <a:t>Hands-On Workshops/Labs</a:t>
            </a:r>
            <a:endParaRPr lang="en-US" dirty="0"/>
          </a:p>
          <a:p>
            <a:pPr lvl="1"/>
            <a:r>
              <a:rPr lang="en-US" dirty="0">
                <a:hlinkClick r:id="rId6"/>
              </a:rPr>
              <a:t>Microsoft Virtual Academy</a:t>
            </a:r>
            <a:r>
              <a:rPr lang="en-US" dirty="0"/>
              <a:t> (MVA) </a:t>
            </a:r>
          </a:p>
          <a:p>
            <a:r>
              <a:rPr lang="en-US" dirty="0"/>
              <a:t>When doing a Prep Exam</a:t>
            </a:r>
          </a:p>
          <a:p>
            <a:pPr lvl="1"/>
            <a:r>
              <a:rPr lang="en-US" dirty="0"/>
              <a:t>Select all of the questions for a particular topic, then click END.  Review all the answers right and </a:t>
            </a:r>
            <a:r>
              <a:rPr lang="en-US" b="1" dirty="0">
                <a:solidFill>
                  <a:srgbClr val="FF0000"/>
                </a:solidFill>
              </a:rPr>
              <a:t>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Sizes</a:t>
            </a:r>
          </a:p>
        </p:txBody>
      </p:sp>
      <p:sp>
        <p:nvSpPr>
          <p:cNvPr id="3" name="Text Placeholder 2">
            <a:extLst>
              <a:ext uri="{FF2B5EF4-FFF2-40B4-BE49-F238E27FC236}">
                <a16:creationId xmlns:a16="http://schemas.microsoft.com/office/drawing/2014/main" id="{72180F73-4734-4D51-B82D-31BC91A58F8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1131FEA-9987-429C-A8E5-708514600ABD}"/>
              </a:ext>
            </a:extLst>
          </p:cNvPr>
          <p:cNvSpPr>
            <a:spLocks noGrp="1"/>
          </p:cNvSpPr>
          <p:nvPr>
            <p:ph type="body" sz="quarter" idx="10"/>
          </p:nvPr>
        </p:nvSpPr>
        <p:spPr/>
        <p:txBody>
          <a:bodyPr/>
          <a:lstStyle/>
          <a:p>
            <a:endParaRPr lang="en-US"/>
          </a:p>
        </p:txBody>
      </p:sp>
      <p:graphicFrame>
        <p:nvGraphicFramePr>
          <p:cNvPr id="4" name="Table 3">
            <a:extLst>
              <a:ext uri="{FF2B5EF4-FFF2-40B4-BE49-F238E27FC236}">
                <a16:creationId xmlns:a16="http://schemas.microsoft.com/office/drawing/2014/main" id="{747EE562-9AD7-487C-BCE7-60F01F833E81}"/>
              </a:ext>
            </a:extLst>
          </p:cNvPr>
          <p:cNvGraphicFramePr>
            <a:graphicFrameLocks noGrp="1"/>
          </p:cNvGraphicFramePr>
          <p:nvPr>
            <p:extLst>
              <p:ext uri="{D42A27DB-BD31-4B8C-83A1-F6EECF244321}">
                <p14:modId xmlns:p14="http://schemas.microsoft.com/office/powerpoint/2010/main" val="738981141"/>
              </p:ext>
            </p:extLst>
          </p:nvPr>
        </p:nvGraphicFramePr>
        <p:xfrm>
          <a:off x="46945" y="1186069"/>
          <a:ext cx="9003321" cy="5257333"/>
        </p:xfrm>
        <a:graphic>
          <a:graphicData uri="http://schemas.openxmlformats.org/drawingml/2006/table">
            <a:tbl>
              <a:tblPr/>
              <a:tblGrid>
                <a:gridCol w="3001107">
                  <a:extLst>
                    <a:ext uri="{9D8B030D-6E8A-4147-A177-3AD203B41FA5}">
                      <a16:colId xmlns:a16="http://schemas.microsoft.com/office/drawing/2014/main" val="858233951"/>
                    </a:ext>
                  </a:extLst>
                </a:gridCol>
                <a:gridCol w="3001107">
                  <a:extLst>
                    <a:ext uri="{9D8B030D-6E8A-4147-A177-3AD203B41FA5}">
                      <a16:colId xmlns:a16="http://schemas.microsoft.com/office/drawing/2014/main" val="342652519"/>
                    </a:ext>
                  </a:extLst>
                </a:gridCol>
                <a:gridCol w="3001107">
                  <a:extLst>
                    <a:ext uri="{9D8B030D-6E8A-4147-A177-3AD203B41FA5}">
                      <a16:colId xmlns:a16="http://schemas.microsoft.com/office/drawing/2014/main" val="1063036495"/>
                    </a:ext>
                  </a:extLst>
                </a:gridCol>
              </a:tblGrid>
              <a:tr h="195020">
                <a:tc>
                  <a:txBody>
                    <a:bodyPr/>
                    <a:lstStyle/>
                    <a:p>
                      <a:pPr algn="l" fontAlgn="b"/>
                      <a:r>
                        <a:rPr lang="en-US" sz="1100" b="0" dirty="0">
                          <a:effectLst/>
                          <a:latin typeface="segoe-ui_semibold"/>
                        </a:rPr>
                        <a:t>Type</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Sizes</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0">
                          <a:effectLst/>
                          <a:latin typeface="segoe-ui_semibold"/>
                        </a:rPr>
                        <a:t>Description</a:t>
                      </a:r>
                    </a:p>
                  </a:txBody>
                  <a:tcPr marL="29804" marR="29804" marT="22353" marB="22353"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098278488"/>
                  </a:ext>
                </a:extLst>
              </a:tr>
              <a:tr h="1001199">
                <a:tc>
                  <a:txBody>
                    <a:bodyPr/>
                    <a:lstStyle/>
                    <a:p>
                      <a:pPr fontAlgn="t"/>
                      <a:r>
                        <a:rPr lang="en-US" sz="1100" u="none" strike="noStrike" dirty="0">
                          <a:solidFill>
                            <a:srgbClr val="0078D7"/>
                          </a:solidFill>
                          <a:effectLst/>
                          <a:hlinkClick r:id="rId3"/>
                        </a:rPr>
                        <a:t>General purpose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 (Preview), Dsv3, Dv3, DSv2, Dv2, DS, D, Av2, A0-7</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Balanced CPU-to-memory ratio. Ideal for testing and development, small to medium databases, and low to medium traffic web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735691220"/>
                  </a:ext>
                </a:extLst>
              </a:tr>
              <a:tr h="910987">
                <a:tc>
                  <a:txBody>
                    <a:bodyPr/>
                    <a:lstStyle/>
                    <a:p>
                      <a:pPr fontAlgn="t"/>
                      <a:r>
                        <a:rPr lang="en-US" sz="1100" u="none" strike="noStrike">
                          <a:solidFill>
                            <a:srgbClr val="0078D7"/>
                          </a:solidFill>
                          <a:effectLst/>
                          <a:hlinkClick r:id="rId4"/>
                        </a:rPr>
                        <a:t>Compute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Fs, F</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High CPU-to-memory ratio. Good for medium traffic web servers, network appliances, batch processes, and application servers.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82892451"/>
                  </a:ext>
                </a:extLst>
              </a:tr>
              <a:tr h="839963">
                <a:tc>
                  <a:txBody>
                    <a:bodyPr/>
                    <a:lstStyle/>
                    <a:p>
                      <a:pPr fontAlgn="t"/>
                      <a:r>
                        <a:rPr lang="en-US" sz="1100" u="none" strike="noStrike" dirty="0">
                          <a:solidFill>
                            <a:srgbClr val="0078D7"/>
                          </a:solidFill>
                          <a:effectLst/>
                          <a:hlinkClick r:id="rId5"/>
                        </a:rPr>
                        <a:t>Memory optimized</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Esv3, Ev3, M, GS, G, DSv2, DS, Dv2, D</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memory-to-CPU ratio. Great for relational database servers, medium to large caches, and in-memory analytics.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44092519"/>
                  </a:ext>
                </a:extLst>
              </a:tr>
              <a:tr h="617571">
                <a:tc>
                  <a:txBody>
                    <a:bodyPr/>
                    <a:lstStyle/>
                    <a:p>
                      <a:pPr fontAlgn="t"/>
                      <a:r>
                        <a:rPr lang="en-US" sz="1100" u="none" strike="noStrike">
                          <a:solidFill>
                            <a:srgbClr val="0078D7"/>
                          </a:solidFill>
                          <a:effectLst/>
                          <a:hlinkClick r:id="rId6"/>
                        </a:rPr>
                        <a:t>Storage optimized</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Ls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High disk throughput and IO. Ideal for Big Data, SQL, and NoSQL databases.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01929339"/>
                  </a:ext>
                </a:extLst>
              </a:tr>
              <a:tr h="910987">
                <a:tc>
                  <a:txBody>
                    <a:bodyPr/>
                    <a:lstStyle/>
                    <a:p>
                      <a:pPr fontAlgn="t"/>
                      <a:r>
                        <a:rPr lang="en-US" sz="1100" u="none" strike="noStrike">
                          <a:solidFill>
                            <a:srgbClr val="0078D7"/>
                          </a:solidFill>
                          <a:effectLst/>
                          <a:hlinkClick r:id="rId7"/>
                        </a:rPr>
                        <a:t>GPU</a:t>
                      </a:r>
                      <a:endParaRPr lang="en-US" sz="110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NV, NC</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Specialized virtual machines targeted for heavy graphic rendering and video editing. Available with single or multiple GPUs.</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20128798"/>
                  </a:ext>
                </a:extLst>
              </a:tr>
              <a:tr h="764280">
                <a:tc>
                  <a:txBody>
                    <a:bodyPr/>
                    <a:lstStyle/>
                    <a:p>
                      <a:pPr fontAlgn="t"/>
                      <a:r>
                        <a:rPr lang="en-US" sz="1100" u="none" strike="noStrike" dirty="0">
                          <a:solidFill>
                            <a:srgbClr val="0078D7"/>
                          </a:solidFill>
                          <a:effectLst/>
                          <a:hlinkClick r:id="rId8"/>
                        </a:rPr>
                        <a:t>High performance compute</a:t>
                      </a:r>
                      <a:endParaRPr lang="en-US" sz="1100" dirty="0">
                        <a:effectLst/>
                      </a:endParaRP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H, A8-11</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Our fastest and most powerful CPU virtual machines with optional high-throughput network interfaces (RDMA).</a:t>
                      </a:r>
                    </a:p>
                  </a:txBody>
                  <a:tcPr marL="29804" marR="29804" marT="22353" marB="22353">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78635098"/>
                  </a:ext>
                </a:extLst>
              </a:tr>
            </a:tbl>
          </a:graphicData>
        </a:graphic>
      </p:graphicFrame>
    </p:spTree>
    <p:extLst>
      <p:ext uri="{BB962C8B-B14F-4D97-AF65-F5344CB8AC3E}">
        <p14:creationId xmlns:p14="http://schemas.microsoft.com/office/powerpoint/2010/main" val="318738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53F-E818-4E51-A224-18DFCA89348F}"/>
              </a:ext>
            </a:extLst>
          </p:cNvPr>
          <p:cNvSpPr>
            <a:spLocks noGrp="1"/>
          </p:cNvSpPr>
          <p:nvPr>
            <p:ph type="title"/>
          </p:nvPr>
        </p:nvSpPr>
        <p:spPr/>
        <p:txBody>
          <a:bodyPr/>
          <a:lstStyle/>
          <a:p>
            <a:r>
              <a:rPr lang="en-US" dirty="0"/>
              <a:t>VM Azure Compute Unit (ACU) </a:t>
            </a:r>
          </a:p>
        </p:txBody>
      </p:sp>
      <p:sp>
        <p:nvSpPr>
          <p:cNvPr id="3" name="Content Placeholder 2">
            <a:extLst>
              <a:ext uri="{FF2B5EF4-FFF2-40B4-BE49-F238E27FC236}">
                <a16:creationId xmlns:a16="http://schemas.microsoft.com/office/drawing/2014/main" id="{4B10BDA0-45B2-4562-9ED5-44591285E6B1}"/>
              </a:ext>
            </a:extLst>
          </p:cNvPr>
          <p:cNvSpPr>
            <a:spLocks noGrp="1"/>
          </p:cNvSpPr>
          <p:nvPr>
            <p:ph type="body" idx="1"/>
          </p:nvPr>
        </p:nvSpPr>
        <p:spPr/>
        <p:txBody>
          <a:bodyPr>
            <a:normAutofit/>
          </a:bodyPr>
          <a:lstStyle/>
          <a:p>
            <a:r>
              <a:rPr lang="en-US" sz="1800" dirty="0"/>
              <a:t>Provide a way of comparing compute (CPU) </a:t>
            </a:r>
            <a:br>
              <a:rPr lang="en-US" sz="1800" dirty="0"/>
            </a:br>
            <a:r>
              <a:rPr lang="en-US" sz="1800" dirty="0"/>
              <a:t>performance across Azure SKUs</a:t>
            </a:r>
          </a:p>
          <a:p>
            <a:endParaRPr lang="en-US" sz="1800" dirty="0"/>
          </a:p>
          <a:p>
            <a:r>
              <a:rPr lang="en-US" sz="1800" dirty="0"/>
              <a:t>Not all Azure Cores are created equal</a:t>
            </a:r>
          </a:p>
          <a:p>
            <a:pPr lvl="1"/>
            <a:r>
              <a:rPr lang="en-US" sz="1600" dirty="0"/>
              <a:t>A1 Core !=  F1 Core</a:t>
            </a:r>
          </a:p>
          <a:p>
            <a:pPr lvl="1"/>
            <a:endParaRPr lang="en-US" sz="1600" dirty="0"/>
          </a:p>
          <a:p>
            <a:r>
              <a:rPr lang="en-US" sz="1800" dirty="0"/>
              <a:t>Compare compute (CPU) performance across SKUs.</a:t>
            </a:r>
          </a:p>
          <a:p>
            <a:endParaRPr lang="en-US" sz="1800" dirty="0"/>
          </a:p>
        </p:txBody>
      </p:sp>
      <p:sp>
        <p:nvSpPr>
          <p:cNvPr id="4" name="Text Placeholder 3">
            <a:extLst>
              <a:ext uri="{FF2B5EF4-FFF2-40B4-BE49-F238E27FC236}">
                <a16:creationId xmlns:a16="http://schemas.microsoft.com/office/drawing/2014/main" id="{541E0DE5-1226-4699-854F-AFDD2C24CF20}"/>
              </a:ext>
            </a:extLst>
          </p:cNvPr>
          <p:cNvSpPr>
            <a:spLocks noGrp="1"/>
          </p:cNvSpPr>
          <p:nvPr>
            <p:ph type="body" sz="quarter" idx="10"/>
          </p:nvPr>
        </p:nvSpPr>
        <p:spPr/>
        <p:txBody>
          <a:bodyPr/>
          <a:lstStyle/>
          <a:p>
            <a:endParaRPr lang="en-US"/>
          </a:p>
        </p:txBody>
      </p:sp>
      <p:graphicFrame>
        <p:nvGraphicFramePr>
          <p:cNvPr id="5" name="Table 4">
            <a:extLst>
              <a:ext uri="{FF2B5EF4-FFF2-40B4-BE49-F238E27FC236}">
                <a16:creationId xmlns:a16="http://schemas.microsoft.com/office/drawing/2014/main" id="{FE6736CD-D823-4B97-AA13-97525358B77E}"/>
              </a:ext>
            </a:extLst>
          </p:cNvPr>
          <p:cNvGraphicFramePr>
            <a:graphicFrameLocks noGrp="1"/>
          </p:cNvGraphicFramePr>
          <p:nvPr/>
        </p:nvGraphicFramePr>
        <p:xfrm>
          <a:off x="6121397" y="857250"/>
          <a:ext cx="2895602" cy="5135769"/>
        </p:xfrm>
        <a:graphic>
          <a:graphicData uri="http://schemas.openxmlformats.org/drawingml/2006/table">
            <a:tbl>
              <a:tblPr/>
              <a:tblGrid>
                <a:gridCol w="1447801">
                  <a:extLst>
                    <a:ext uri="{9D8B030D-6E8A-4147-A177-3AD203B41FA5}">
                      <a16:colId xmlns:a16="http://schemas.microsoft.com/office/drawing/2014/main" val="3760414888"/>
                    </a:ext>
                  </a:extLst>
                </a:gridCol>
                <a:gridCol w="1447801">
                  <a:extLst>
                    <a:ext uri="{9D8B030D-6E8A-4147-A177-3AD203B41FA5}">
                      <a16:colId xmlns:a16="http://schemas.microsoft.com/office/drawing/2014/main" val="3047188101"/>
                    </a:ext>
                  </a:extLst>
                </a:gridCol>
              </a:tblGrid>
              <a:tr h="250308">
                <a:tc>
                  <a:txBody>
                    <a:bodyPr/>
                    <a:lstStyle/>
                    <a:p>
                      <a:pPr algn="l" fontAlgn="b"/>
                      <a:r>
                        <a:rPr lang="en-US" sz="1100" b="0">
                          <a:effectLst/>
                          <a:latin typeface="segoe-ui_semibold"/>
                        </a:rPr>
                        <a:t>SKU Family</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200" b="0">
                          <a:effectLst/>
                          <a:latin typeface="segoe-ui_semibold"/>
                        </a:rPr>
                        <a:t>ACU \ vCPU</a:t>
                      </a:r>
                    </a:p>
                  </a:txBody>
                  <a:tcPr marL="44952" marR="44952" marT="33714" marB="3371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29862205"/>
                  </a:ext>
                </a:extLst>
              </a:tr>
              <a:tr h="232641">
                <a:tc>
                  <a:txBody>
                    <a:bodyPr/>
                    <a:lstStyle/>
                    <a:p>
                      <a:pPr fontAlgn="t"/>
                      <a:r>
                        <a:rPr lang="en-US" sz="900" u="none" strike="noStrike">
                          <a:solidFill>
                            <a:srgbClr val="0078D7"/>
                          </a:solidFill>
                          <a:effectLst/>
                          <a:hlinkClick r:id="rId3"/>
                        </a:rPr>
                        <a:t>A0</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61227235"/>
                  </a:ext>
                </a:extLst>
              </a:tr>
              <a:tr h="232641">
                <a:tc>
                  <a:txBody>
                    <a:bodyPr/>
                    <a:lstStyle/>
                    <a:p>
                      <a:pPr fontAlgn="t"/>
                      <a:r>
                        <a:rPr lang="en-US" sz="900" u="none" strike="noStrike">
                          <a:solidFill>
                            <a:srgbClr val="0078D7"/>
                          </a:solidFill>
                          <a:effectLst/>
                          <a:hlinkClick r:id="rId3"/>
                        </a:rPr>
                        <a:t>A1-A4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19591394"/>
                  </a:ext>
                </a:extLst>
              </a:tr>
              <a:tr h="232641">
                <a:tc>
                  <a:txBody>
                    <a:bodyPr/>
                    <a:lstStyle/>
                    <a:p>
                      <a:pPr fontAlgn="t"/>
                      <a:r>
                        <a:rPr lang="en-US" sz="900" u="none" strike="noStrike">
                          <a:solidFill>
                            <a:srgbClr val="0078D7"/>
                          </a:solidFill>
                          <a:effectLst/>
                          <a:hlinkClick r:id="rId3"/>
                        </a:rPr>
                        <a:t>A5-A7</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618272852"/>
                  </a:ext>
                </a:extLst>
              </a:tr>
              <a:tr h="232641">
                <a:tc>
                  <a:txBody>
                    <a:bodyPr/>
                    <a:lstStyle/>
                    <a:p>
                      <a:pPr fontAlgn="t"/>
                      <a:r>
                        <a:rPr lang="en-US" sz="900" u="none" strike="noStrike">
                          <a:solidFill>
                            <a:srgbClr val="0078D7"/>
                          </a:solidFill>
                          <a:effectLst/>
                          <a:hlinkClick r:id="rId3"/>
                        </a:rPr>
                        <a:t>A1_v2-A8_v2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157334764"/>
                  </a:ext>
                </a:extLst>
              </a:tr>
              <a:tr h="232641">
                <a:tc>
                  <a:txBody>
                    <a:bodyPr/>
                    <a:lstStyle/>
                    <a:p>
                      <a:pPr fontAlgn="t"/>
                      <a:r>
                        <a:rPr lang="en-US" sz="900" u="none" strike="noStrike">
                          <a:solidFill>
                            <a:srgbClr val="0078D7"/>
                          </a:solidFill>
                          <a:effectLst/>
                          <a:hlinkClick r:id="rId3"/>
                        </a:rPr>
                        <a:t>A2m_v2-A8m_v2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45811071"/>
                  </a:ext>
                </a:extLst>
              </a:tr>
              <a:tr h="232641">
                <a:tc>
                  <a:txBody>
                    <a:bodyPr/>
                    <a:lstStyle/>
                    <a:p>
                      <a:pPr fontAlgn="t"/>
                      <a:r>
                        <a:rPr lang="en-US" sz="900" u="none" strike="noStrike">
                          <a:solidFill>
                            <a:srgbClr val="0078D7"/>
                          </a:solidFill>
                          <a:effectLst/>
                          <a:hlinkClick r:id="rId4"/>
                        </a:rPr>
                        <a:t>A8-A11</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225*</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0218846"/>
                  </a:ext>
                </a:extLst>
              </a:tr>
              <a:tr h="232641">
                <a:tc>
                  <a:txBody>
                    <a:bodyPr/>
                    <a:lstStyle/>
                    <a:p>
                      <a:pPr fontAlgn="t"/>
                      <a:r>
                        <a:rPr lang="en-US" sz="900" u="none" strike="noStrike">
                          <a:solidFill>
                            <a:srgbClr val="0078D7"/>
                          </a:solidFill>
                          <a:effectLst/>
                          <a:hlinkClick r:id="rId3"/>
                        </a:rPr>
                        <a:t>D1-D14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470848740"/>
                  </a:ext>
                </a:extLst>
              </a:tr>
              <a:tr h="232641">
                <a:tc>
                  <a:txBody>
                    <a:bodyPr/>
                    <a:lstStyle/>
                    <a:p>
                      <a:pPr fontAlgn="t"/>
                      <a:r>
                        <a:rPr lang="en-US" sz="900" u="none" strike="noStrike">
                          <a:solidFill>
                            <a:srgbClr val="0078D7"/>
                          </a:solidFill>
                          <a:effectLst/>
                          <a:hlinkClick r:id="rId3"/>
                        </a:rPr>
                        <a:t>D1_v2-D15_v2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210 - 250*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42909392"/>
                  </a:ext>
                </a:extLst>
              </a:tr>
              <a:tr h="232641">
                <a:tc>
                  <a:txBody>
                    <a:bodyPr/>
                    <a:lstStyle/>
                    <a:p>
                      <a:pPr fontAlgn="t"/>
                      <a:r>
                        <a:rPr lang="en-US" sz="900" u="none" strike="noStrike">
                          <a:solidFill>
                            <a:srgbClr val="0078D7"/>
                          </a:solidFill>
                          <a:effectLst/>
                          <a:hlinkClick r:id="rId5"/>
                        </a:rPr>
                        <a:t>DS1-DS14</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5304562"/>
                  </a:ext>
                </a:extLst>
              </a:tr>
              <a:tr h="232641">
                <a:tc>
                  <a:txBody>
                    <a:bodyPr/>
                    <a:lstStyle/>
                    <a:p>
                      <a:pPr fontAlgn="t"/>
                      <a:r>
                        <a:rPr lang="en-US" sz="900" u="none" strike="noStrike">
                          <a:solidFill>
                            <a:srgbClr val="0078D7"/>
                          </a:solidFill>
                          <a:effectLst/>
                          <a:hlinkClick r:id="rId5"/>
                        </a:rPr>
                        <a:t>DS1_v2-DS15_v2</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50443017"/>
                  </a:ext>
                </a:extLst>
              </a:tr>
              <a:tr h="232641">
                <a:tc>
                  <a:txBody>
                    <a:bodyPr/>
                    <a:lstStyle/>
                    <a:p>
                      <a:pPr fontAlgn="t"/>
                      <a:r>
                        <a:rPr lang="en-US" sz="900" u="none" strike="noStrike">
                          <a:solidFill>
                            <a:srgbClr val="0078D7"/>
                          </a:solidFill>
                          <a:effectLst/>
                          <a:hlinkClick r:id="rId6"/>
                        </a:rPr>
                        <a:t>D_v3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76023990"/>
                  </a:ext>
                </a:extLst>
              </a:tr>
              <a:tr h="232641">
                <a:tc>
                  <a:txBody>
                    <a:bodyPr/>
                    <a:lstStyle/>
                    <a:p>
                      <a:pPr fontAlgn="t"/>
                      <a:r>
                        <a:rPr lang="en-US" sz="900" u="none" strike="noStrike">
                          <a:solidFill>
                            <a:srgbClr val="0078D7"/>
                          </a:solidFill>
                          <a:effectLst/>
                          <a:hlinkClick r:id="rId6"/>
                        </a:rPr>
                        <a:t>Ds_v3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418823559"/>
                  </a:ext>
                </a:extLst>
              </a:tr>
              <a:tr h="232641">
                <a:tc>
                  <a:txBody>
                    <a:bodyPr/>
                    <a:lstStyle/>
                    <a:p>
                      <a:pPr fontAlgn="t"/>
                      <a:r>
                        <a:rPr lang="en-US" sz="900" u="none" strike="noStrike">
                          <a:solidFill>
                            <a:srgbClr val="0078D7"/>
                          </a:solidFill>
                          <a:effectLst/>
                          <a:hlinkClick r:id="rId5"/>
                        </a:rPr>
                        <a:t>E_v3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519813855"/>
                  </a:ext>
                </a:extLst>
              </a:tr>
              <a:tr h="232641">
                <a:tc>
                  <a:txBody>
                    <a:bodyPr/>
                    <a:lstStyle/>
                    <a:p>
                      <a:pPr fontAlgn="t"/>
                      <a:r>
                        <a:rPr lang="en-US" sz="900" u="none" strike="noStrike">
                          <a:solidFill>
                            <a:srgbClr val="0078D7"/>
                          </a:solidFill>
                          <a:effectLst/>
                          <a:hlinkClick r:id="rId5"/>
                        </a:rPr>
                        <a:t>Es_v3</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160-190* **</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2349547"/>
                  </a:ext>
                </a:extLst>
              </a:tr>
              <a:tr h="232641">
                <a:tc>
                  <a:txBody>
                    <a:bodyPr/>
                    <a:lstStyle/>
                    <a:p>
                      <a:pPr fontAlgn="t"/>
                      <a:r>
                        <a:rPr lang="en-US" sz="900" u="none" strike="noStrike">
                          <a:solidFill>
                            <a:srgbClr val="0078D7"/>
                          </a:solidFill>
                          <a:effectLst/>
                          <a:hlinkClick r:id="rId7"/>
                        </a:rPr>
                        <a:t>F1-F16</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49126399"/>
                  </a:ext>
                </a:extLst>
              </a:tr>
              <a:tr h="232641">
                <a:tc>
                  <a:txBody>
                    <a:bodyPr/>
                    <a:lstStyle/>
                    <a:p>
                      <a:pPr fontAlgn="t"/>
                      <a:r>
                        <a:rPr lang="en-US" sz="900" u="none" strike="noStrike" dirty="0">
                          <a:solidFill>
                            <a:srgbClr val="0078D7"/>
                          </a:solidFill>
                          <a:effectLst/>
                          <a:hlinkClick r:id="rId7"/>
                        </a:rPr>
                        <a:t>F1s-F16s</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210-250*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966092191"/>
                  </a:ext>
                </a:extLst>
              </a:tr>
              <a:tr h="232641">
                <a:tc>
                  <a:txBody>
                    <a:bodyPr/>
                    <a:lstStyle/>
                    <a:p>
                      <a:pPr fontAlgn="t"/>
                      <a:r>
                        <a:rPr lang="en-US" sz="900" u="none" strike="noStrike">
                          <a:solidFill>
                            <a:srgbClr val="0078D7"/>
                          </a:solidFill>
                          <a:effectLst/>
                          <a:hlinkClick r:id="rId5"/>
                        </a:rPr>
                        <a:t>G1-G5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723753"/>
                  </a:ext>
                </a:extLst>
              </a:tr>
              <a:tr h="232641">
                <a:tc>
                  <a:txBody>
                    <a:bodyPr/>
                    <a:lstStyle/>
                    <a:p>
                      <a:pPr fontAlgn="t"/>
                      <a:r>
                        <a:rPr lang="en-US" sz="900" u="none" strike="noStrike">
                          <a:solidFill>
                            <a:srgbClr val="0078D7"/>
                          </a:solidFill>
                          <a:effectLst/>
                          <a:hlinkClick r:id="rId5"/>
                        </a:rPr>
                        <a:t>GS1-GS5</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73384167"/>
                  </a:ext>
                </a:extLst>
              </a:tr>
              <a:tr h="232641">
                <a:tc>
                  <a:txBody>
                    <a:bodyPr/>
                    <a:lstStyle/>
                    <a:p>
                      <a:pPr fontAlgn="t"/>
                      <a:r>
                        <a:rPr lang="en-US" sz="900" u="none" strike="noStrike">
                          <a:solidFill>
                            <a:srgbClr val="0078D7"/>
                          </a:solidFill>
                          <a:effectLst/>
                          <a:hlinkClick r:id="rId4"/>
                        </a:rPr>
                        <a:t>H</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290 - 300*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22549969"/>
                  </a:ext>
                </a:extLst>
              </a:tr>
              <a:tr h="232641">
                <a:tc>
                  <a:txBody>
                    <a:bodyPr/>
                    <a:lstStyle/>
                    <a:p>
                      <a:pPr fontAlgn="t"/>
                      <a:r>
                        <a:rPr lang="en-US" sz="900" u="none" strike="noStrike">
                          <a:solidFill>
                            <a:srgbClr val="0078D7"/>
                          </a:solidFill>
                          <a:effectLst/>
                          <a:hlinkClick r:id="rId8"/>
                        </a:rPr>
                        <a:t>L4s-L32s</a:t>
                      </a:r>
                      <a:endParaRPr lang="en-US" sz="90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180 - 240*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42390848"/>
                  </a:ext>
                </a:extLst>
              </a:tr>
              <a:tr h="232641">
                <a:tc>
                  <a:txBody>
                    <a:bodyPr/>
                    <a:lstStyle/>
                    <a:p>
                      <a:pPr fontAlgn="t"/>
                      <a:r>
                        <a:rPr lang="en-US" sz="900" u="none" strike="noStrike" dirty="0">
                          <a:solidFill>
                            <a:srgbClr val="0078D7"/>
                          </a:solidFill>
                          <a:effectLst/>
                          <a:hlinkClick r:id="rId5"/>
                        </a:rPr>
                        <a:t>M</a:t>
                      </a:r>
                      <a:endParaRPr lang="en-US" sz="900" dirty="0">
                        <a:effectLst/>
                      </a:endParaRP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160-180**</a:t>
                      </a:r>
                    </a:p>
                  </a:txBody>
                  <a:tcPr marL="44952" marR="44952" marT="33714" marB="3371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0095606"/>
                  </a:ext>
                </a:extLst>
              </a:tr>
            </a:tbl>
          </a:graphicData>
        </a:graphic>
      </p:graphicFrame>
    </p:spTree>
    <p:extLst>
      <p:ext uri="{BB962C8B-B14F-4D97-AF65-F5344CB8AC3E}">
        <p14:creationId xmlns:p14="http://schemas.microsoft.com/office/powerpoint/2010/main" val="3595751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Tree>
    <p:extLst>
      <p:ext uri="{BB962C8B-B14F-4D97-AF65-F5344CB8AC3E}">
        <p14:creationId xmlns:p14="http://schemas.microsoft.com/office/powerpoint/2010/main" val="30976331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9437" y="1028702"/>
            <a:ext cx="8363938" cy="498598"/>
          </a:xfrm>
        </p:spPr>
        <p:txBody>
          <a:bodyPr/>
          <a:lstStyle/>
          <a:p>
            <a:pPr algn="ctr"/>
            <a:r>
              <a:rPr lang="en-US" sz="3600"/>
              <a:t>The Fundamental Element of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3" y="1596550"/>
            <a:ext cx="7543800" cy="4243388"/>
          </a:xfrm>
          <a:prstGeom prst="rect">
            <a:avLst/>
          </a:prstGeom>
        </p:spPr>
      </p:pic>
      <p:sp>
        <p:nvSpPr>
          <p:cNvPr id="3" name="Rectangle 2"/>
          <p:cNvSpPr/>
          <p:nvPr/>
        </p:nvSpPr>
        <p:spPr bwMode="auto">
          <a:xfrm>
            <a:off x="3235911" y="2428598"/>
            <a:ext cx="2383654" cy="2456895"/>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defRPr/>
            </a:pPr>
            <a:r>
              <a:rPr lang="en-US" sz="7200" b="0">
                <a:solidFill>
                  <a:srgbClr val="292929"/>
                </a:solidFill>
                <a:latin typeface="Segoe UI"/>
              </a:rPr>
              <a:t>St</a:t>
            </a:r>
            <a:endParaRPr lang="en-US" sz="1650" b="0">
              <a:solidFill>
                <a:srgbClr val="292929"/>
              </a:solidFill>
              <a:latin typeface="Segoe UI"/>
            </a:endParaRPr>
          </a:p>
        </p:txBody>
      </p:sp>
      <p:sp>
        <p:nvSpPr>
          <p:cNvPr id="5" name="TextBox 4"/>
          <p:cNvSpPr txBox="1"/>
          <p:nvPr/>
        </p:nvSpPr>
        <p:spPr>
          <a:xfrm>
            <a:off x="3555507" y="4079844"/>
            <a:ext cx="1737804" cy="290849"/>
          </a:xfrm>
          <a:prstGeom prst="rect">
            <a:avLst/>
          </a:prstGeom>
          <a:noFill/>
        </p:spPr>
        <p:txBody>
          <a:bodyPr wrap="square" lIns="0" tIns="0" rIns="0" bIns="0" rtlCol="0">
            <a:spAutoFit/>
          </a:bodyPr>
          <a:lstStyle/>
          <a:p>
            <a:pPr algn="ctr" defTabSz="685800" fontAlgn="auto">
              <a:lnSpc>
                <a:spcPct val="90000"/>
              </a:lnSpc>
              <a:spcBef>
                <a:spcPct val="20000"/>
              </a:spcBef>
              <a:spcAft>
                <a:spcPts val="0"/>
              </a:spcAft>
              <a:buSzPct val="80000"/>
              <a:defRPr/>
            </a:pPr>
            <a:r>
              <a:rPr lang="en-US" sz="2100" b="0">
                <a:gradFill>
                  <a:gsLst>
                    <a:gs pos="0">
                      <a:srgbClr val="292929">
                        <a:lumMod val="90000"/>
                        <a:lumOff val="10000"/>
                      </a:srgbClr>
                    </a:gs>
                    <a:gs pos="86000">
                      <a:srgbClr val="292929">
                        <a:lumMod val="90000"/>
                        <a:lumOff val="10000"/>
                      </a:srgbClr>
                    </a:gs>
                  </a:gsLst>
                  <a:lin ang="5400000" scaled="0"/>
                </a:gradFill>
                <a:latin typeface="Segoe UI"/>
                <a:cs typeface="+mn-cs"/>
              </a:rPr>
              <a:t>Storage</a:t>
            </a:r>
          </a:p>
        </p:txBody>
      </p:sp>
      <p:sp>
        <p:nvSpPr>
          <p:cNvPr id="7" name="TextBox 6"/>
          <p:cNvSpPr txBox="1"/>
          <p:nvPr/>
        </p:nvSpPr>
        <p:spPr>
          <a:xfrm>
            <a:off x="3335785" y="2575080"/>
            <a:ext cx="399495" cy="332399"/>
          </a:xfrm>
          <a:prstGeom prst="rect">
            <a:avLst/>
          </a:prstGeom>
          <a:noFill/>
        </p:spPr>
        <p:txBody>
          <a:bodyPr wrap="square" lIns="0" tIns="0" rIns="0" bIns="0" rtlCol="0">
            <a:spAutoFit/>
          </a:bodyPr>
          <a:lstStyle/>
          <a:p>
            <a:pPr defTabSz="685800" fontAlgn="auto">
              <a:lnSpc>
                <a:spcPct val="90000"/>
              </a:lnSpc>
              <a:spcBef>
                <a:spcPct val="20000"/>
              </a:spcBef>
              <a:spcAft>
                <a:spcPts val="0"/>
              </a:spcAft>
              <a:buSzPct val="80000"/>
              <a:defRPr/>
            </a:pPr>
            <a:r>
              <a:rPr lang="en-US" sz="2400" b="0">
                <a:gradFill>
                  <a:gsLst>
                    <a:gs pos="0">
                      <a:srgbClr val="292929">
                        <a:lumMod val="90000"/>
                        <a:lumOff val="10000"/>
                      </a:srgbClr>
                    </a:gs>
                    <a:gs pos="86000">
                      <a:srgbClr val="292929">
                        <a:lumMod val="90000"/>
                        <a:lumOff val="10000"/>
                      </a:srgbClr>
                    </a:gs>
                  </a:gsLst>
                  <a:lin ang="5400000" scaled="0"/>
                </a:gradFill>
                <a:latin typeface="Segoe UI"/>
                <a:cs typeface="+mn-cs"/>
              </a:rPr>
              <a:t>1</a:t>
            </a:r>
          </a:p>
        </p:txBody>
      </p:sp>
    </p:spTree>
    <p:extLst>
      <p:ext uri="{BB962C8B-B14F-4D97-AF65-F5344CB8AC3E}">
        <p14:creationId xmlns:p14="http://schemas.microsoft.com/office/powerpoint/2010/main" val="3667100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Disks</a:t>
            </a:r>
          </a:p>
        </p:txBody>
      </p:sp>
      <p:sp>
        <p:nvSpPr>
          <p:cNvPr id="3" name="Content Placeholder 2"/>
          <p:cNvSpPr>
            <a:spLocks noGrp="1"/>
          </p:cNvSpPr>
          <p:nvPr>
            <p:ph type="body" idx="1"/>
          </p:nvPr>
        </p:nvSpPr>
        <p:spPr/>
        <p:txBody>
          <a:bodyPr numCol="2">
            <a:normAutofit/>
          </a:bodyPr>
          <a:lstStyle/>
          <a:p>
            <a:r>
              <a:rPr lang="en-US" dirty="0"/>
              <a:t>OS Disk (attached via SATA)</a:t>
            </a:r>
          </a:p>
          <a:p>
            <a:pPr lvl="1"/>
            <a:r>
              <a:rPr lang="en-US" dirty="0"/>
              <a:t>VHD based</a:t>
            </a:r>
          </a:p>
          <a:p>
            <a:pPr lvl="1"/>
            <a:r>
              <a:rPr lang="en-US" dirty="0"/>
              <a:t>Persists</a:t>
            </a:r>
          </a:p>
          <a:p>
            <a:pPr lvl="1"/>
            <a:r>
              <a:rPr lang="en-US" dirty="0"/>
              <a:t>Separate storage cost</a:t>
            </a:r>
          </a:p>
          <a:p>
            <a:r>
              <a:rPr lang="en-US" dirty="0"/>
              <a:t>Temporary Disk</a:t>
            </a:r>
          </a:p>
          <a:p>
            <a:pPr lvl="1"/>
            <a:r>
              <a:rPr lang="en-US" dirty="0"/>
              <a:t>Doesn’t persist - SSD</a:t>
            </a:r>
          </a:p>
          <a:p>
            <a:pPr lvl="1"/>
            <a:r>
              <a:rPr lang="en-US" dirty="0"/>
              <a:t>No Separate storage cost</a:t>
            </a:r>
          </a:p>
          <a:p>
            <a:r>
              <a:rPr lang="en-US" dirty="0"/>
              <a:t>Data Disk (SCSI)</a:t>
            </a:r>
          </a:p>
          <a:p>
            <a:pPr lvl="1"/>
            <a:r>
              <a:rPr lang="en-US" dirty="0"/>
              <a:t>VHD based</a:t>
            </a:r>
          </a:p>
          <a:p>
            <a:pPr lvl="1"/>
            <a:r>
              <a:rPr lang="en-US" dirty="0"/>
              <a:t>Persists</a:t>
            </a:r>
          </a:p>
          <a:p>
            <a:pPr lvl="1"/>
            <a:r>
              <a:rPr lang="en-US" dirty="0"/>
              <a:t>Separate storage cost</a:t>
            </a:r>
          </a:p>
          <a:p>
            <a:pPr marL="342868" lvl="1" indent="0">
              <a:buNone/>
            </a:pPr>
            <a:endParaRPr lang="en-US" dirty="0"/>
          </a:p>
          <a:p>
            <a:pPr lvl="1"/>
            <a:r>
              <a:rPr lang="en-US" dirty="0"/>
              <a:t>Current Max Data Disk Size: 4095GB</a:t>
            </a:r>
          </a:p>
          <a:p>
            <a:pPr marL="0" indent="0">
              <a:buNone/>
            </a:pPr>
            <a:endParaRPr lang="en-US" dirty="0"/>
          </a:p>
          <a:p>
            <a:pPr lvl="1"/>
            <a:endParaRPr lang="en-US" dirty="0"/>
          </a:p>
          <a:p>
            <a:pPr lvl="1"/>
            <a:endParaRPr lang="en-US" dirty="0"/>
          </a:p>
          <a:p>
            <a:pPr marL="0" indent="0">
              <a:buNone/>
            </a:pP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0DB467FB-6F6C-4C65-BF12-13E4DEF8E22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67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fade">
                                      <p:cBhvr>
                                        <p:cTn id="4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89030E-A389-4118-A226-449B6912C4B0}"/>
              </a:ext>
            </a:extLst>
          </p:cNvPr>
          <p:cNvSpPr>
            <a:spLocks noGrp="1"/>
          </p:cNvSpPr>
          <p:nvPr>
            <p:ph type="title"/>
          </p:nvPr>
        </p:nvSpPr>
        <p:spPr/>
        <p:txBody>
          <a:bodyPr/>
          <a:lstStyle/>
          <a:p>
            <a:r>
              <a:rPr lang="en-US" dirty="0"/>
              <a:t>Premium vs Standard (SSD vs HDD) </a:t>
            </a:r>
            <a:r>
              <a:rPr lang="en-US" dirty="0" err="1"/>
              <a:t>Comparision</a:t>
            </a:r>
            <a:r>
              <a:rPr lang="en-US" dirty="0"/>
              <a:t> </a:t>
            </a:r>
          </a:p>
        </p:txBody>
      </p:sp>
      <p:sp>
        <p:nvSpPr>
          <p:cNvPr id="7" name="Text Placeholder 6">
            <a:extLst>
              <a:ext uri="{FF2B5EF4-FFF2-40B4-BE49-F238E27FC236}">
                <a16:creationId xmlns:a16="http://schemas.microsoft.com/office/drawing/2014/main" id="{9ECB3828-65FF-4F8D-AE0F-8062C4FCCA98}"/>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0EFA9DE9-2C4C-485B-B204-7F07D07D02C6}"/>
              </a:ext>
            </a:extLst>
          </p:cNvPr>
          <p:cNvGraphicFramePr>
            <a:graphicFrameLocks noGrp="1"/>
          </p:cNvGraphicFramePr>
          <p:nvPr>
            <p:ph idx="4294967295"/>
            <p:extLst/>
          </p:nvPr>
        </p:nvGraphicFramePr>
        <p:xfrm>
          <a:off x="0" y="857250"/>
          <a:ext cx="8761686" cy="5180417"/>
        </p:xfrm>
        <a:graphic>
          <a:graphicData uri="http://schemas.openxmlformats.org/drawingml/2006/table">
            <a:tbl>
              <a:tblPr/>
              <a:tblGrid>
                <a:gridCol w="2920562">
                  <a:extLst>
                    <a:ext uri="{9D8B030D-6E8A-4147-A177-3AD203B41FA5}">
                      <a16:colId xmlns:a16="http://schemas.microsoft.com/office/drawing/2014/main" val="2338558242"/>
                    </a:ext>
                  </a:extLst>
                </a:gridCol>
                <a:gridCol w="2920562">
                  <a:extLst>
                    <a:ext uri="{9D8B030D-6E8A-4147-A177-3AD203B41FA5}">
                      <a16:colId xmlns:a16="http://schemas.microsoft.com/office/drawing/2014/main" val="4087647339"/>
                    </a:ext>
                  </a:extLst>
                </a:gridCol>
                <a:gridCol w="2920562">
                  <a:extLst>
                    <a:ext uri="{9D8B030D-6E8A-4147-A177-3AD203B41FA5}">
                      <a16:colId xmlns:a16="http://schemas.microsoft.com/office/drawing/2014/main" val="4162674754"/>
                    </a:ext>
                  </a:extLst>
                </a:gridCol>
              </a:tblGrid>
              <a:tr h="695294">
                <a:tc>
                  <a:txBody>
                    <a:bodyPr/>
                    <a:lstStyle/>
                    <a:p>
                      <a:pPr algn="l" fontAlgn="b"/>
                      <a:endParaRPr lang="en-US" sz="1400" b="1" dirty="0">
                        <a:effectLst/>
                        <a:latin typeface="segoe-ui_semibold"/>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dirty="0">
                        <a:effectLst/>
                        <a:latin typeface="segoe-ui_semibold"/>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dirty="0">
                          <a:effectLst/>
                          <a:latin typeface="segoe-ui_semibold"/>
                        </a:rPr>
                        <a:t>Azure Premium Disk</a:t>
                      </a:r>
                    </a:p>
                    <a:p>
                      <a:pPr marL="0" algn="l" defTabSz="914400" rtl="0" eaLnBrk="1" fontAlgn="b" latinLnBrk="0" hangingPunct="1"/>
                      <a:endParaRPr lang="en-US" sz="1400" b="1" kern="1200" dirty="0">
                        <a:solidFill>
                          <a:schemeClr val="tx1"/>
                        </a:solidFill>
                        <a:effectLst/>
                        <a:latin typeface="segoe-ui_semibold"/>
                        <a:ea typeface="+mn-ea"/>
                        <a:cs typeface="+mn-cs"/>
                      </a:endParaRPr>
                    </a:p>
                  </a:txBody>
                  <a:tcPr marL="52049" marR="52049" marT="39037" marB="39037"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US" sz="1400" b="1" kern="1200" dirty="0">
                        <a:solidFill>
                          <a:schemeClr val="tx1"/>
                        </a:solidFill>
                        <a:effectLst/>
                        <a:latin typeface="segoe-ui_semibold"/>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ui_semibold"/>
                          <a:ea typeface="+mn-ea"/>
                          <a:cs typeface="+mn-cs"/>
                        </a:rPr>
                        <a:t>Azure Standard Disk</a:t>
                      </a:r>
                    </a:p>
                  </a:txBody>
                  <a:tcPr marL="31230" marR="31230" marT="15615" marB="15615">
                    <a:lnL w="12700" cap="flat" cmpd="sng" algn="ctr">
                      <a:solidFill>
                        <a:srgbClr val="E3E3E3"/>
                      </a:solidFill>
                      <a:prstDash val="solid"/>
                      <a:round/>
                      <a:headEnd type="none" w="med" len="med"/>
                      <a:tailEnd type="none" w="med" len="med"/>
                    </a:lnL>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725414650"/>
                  </a:ext>
                </a:extLst>
              </a:tr>
              <a:tr h="306674">
                <a:tc>
                  <a:txBody>
                    <a:bodyPr/>
                    <a:lstStyle/>
                    <a:p>
                      <a:pPr fontAlgn="t"/>
                      <a:r>
                        <a:rPr lang="en-US" sz="1500" b="1" dirty="0">
                          <a:effectLst/>
                        </a:rPr>
                        <a:t>Disk Type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Solid State Drives (SSD)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Hard Disk Drives (HDD)</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370704021"/>
                  </a:ext>
                </a:extLst>
              </a:tr>
              <a:tr h="825773">
                <a:tc>
                  <a:txBody>
                    <a:bodyPr/>
                    <a:lstStyle/>
                    <a:p>
                      <a:pPr fontAlgn="t"/>
                      <a:r>
                        <a:rPr lang="en-US" sz="1500" b="1" dirty="0">
                          <a:effectLst/>
                        </a:rPr>
                        <a:t>Overview</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SSD-based high-performance, low-latency disk support for VMs running IO-intensive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HDD-based cost effective disk support for Dev/Test VM scenarios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1434320552"/>
                  </a:ext>
                </a:extLst>
              </a:tr>
              <a:tr h="489554">
                <a:tc>
                  <a:txBody>
                    <a:bodyPr/>
                    <a:lstStyle/>
                    <a:p>
                      <a:pPr fontAlgn="t"/>
                      <a:r>
                        <a:rPr lang="en-US" sz="1500" b="1" dirty="0">
                          <a:effectLst/>
                        </a:rPr>
                        <a:t>Scenario</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Production and performance sensitive workloads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Dev/Test, non-critical,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Infrequent access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908402776"/>
                  </a:ext>
                </a:extLst>
              </a:tr>
              <a:tr h="2211362">
                <a:tc>
                  <a:txBody>
                    <a:bodyPr/>
                    <a:lstStyle/>
                    <a:p>
                      <a:pPr fontAlgn="t"/>
                      <a:r>
                        <a:rPr lang="en-US" sz="1500" b="1" dirty="0">
                          <a:effectLst/>
                        </a:rPr>
                        <a:t>Disk Size</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P4: 32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P6: 64 GB (Managed Disks only)</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P10: 128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P20: 512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P30: 1024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P50: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Unmanaged Disks: 1 GB – 4 TB (4095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Managed Disks:</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 32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S6: 64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S10: 128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S20: 512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S30: 1024 GB </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S40: 2048 GB</a:t>
                      </a:r>
                      <a:br>
                        <a:rPr lang="en-US" sz="1400" b="0" kern="1200" dirty="0">
                          <a:solidFill>
                            <a:schemeClr val="tx1"/>
                          </a:solidFill>
                          <a:effectLst/>
                          <a:latin typeface="segoe-ui_semibold"/>
                          <a:ea typeface="+mn-ea"/>
                          <a:cs typeface="+mn-cs"/>
                        </a:rPr>
                      </a:br>
                      <a:r>
                        <a:rPr lang="en-US" sz="1400" b="0" kern="1200" dirty="0">
                          <a:solidFill>
                            <a:schemeClr val="tx1"/>
                          </a:solidFill>
                          <a:effectLst/>
                          <a:latin typeface="segoe-ui_semibold"/>
                          <a:ea typeface="+mn-ea"/>
                          <a:cs typeface="+mn-cs"/>
                        </a:rPr>
                        <a:t>S50: 4095 GB</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710144733"/>
                  </a:ext>
                </a:extLst>
              </a:tr>
              <a:tr h="306674">
                <a:tc>
                  <a:txBody>
                    <a:bodyPr/>
                    <a:lstStyle/>
                    <a:p>
                      <a:pPr fontAlgn="t"/>
                      <a:r>
                        <a:rPr lang="en-US" sz="1500" b="1" dirty="0">
                          <a:effectLst/>
                        </a:rPr>
                        <a:t>Max Throughput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250 MB/s </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tc>
                  <a:txBody>
                    <a:bodyPr/>
                    <a:lstStyle/>
                    <a:p>
                      <a:pPr fontAlgn="t"/>
                      <a:r>
                        <a:rPr lang="en-US" sz="1400">
                          <a:effectLst/>
                        </a:rPr>
                        <a:t>60 MB/s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247555544"/>
                  </a:ext>
                </a:extLst>
              </a:tr>
              <a:tr h="306674">
                <a:tc>
                  <a:txBody>
                    <a:bodyPr/>
                    <a:lstStyle/>
                    <a:p>
                      <a:pPr fontAlgn="t"/>
                      <a:r>
                        <a:rPr lang="en-US" sz="1500" b="1" dirty="0">
                          <a:effectLst/>
                        </a:rPr>
                        <a:t>Max IOPS per Disk</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marL="0" algn="l" defTabSz="914400" rtl="0" eaLnBrk="1" fontAlgn="b" latinLnBrk="0" hangingPunct="1"/>
                      <a:r>
                        <a:rPr lang="en-US" sz="1400" b="0" kern="1200" dirty="0">
                          <a:solidFill>
                            <a:schemeClr val="tx1"/>
                          </a:solidFill>
                          <a:effectLst/>
                          <a:latin typeface="segoe-ui_semibold"/>
                          <a:ea typeface="+mn-ea"/>
                          <a:cs typeface="+mn-cs"/>
                        </a:rPr>
                        <a:t>7500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tc>
                  <a:txBody>
                    <a:bodyPr/>
                    <a:lstStyle/>
                    <a:p>
                      <a:pPr fontAlgn="t"/>
                      <a:r>
                        <a:rPr lang="en-US" sz="1400" dirty="0">
                          <a:effectLst/>
                        </a:rPr>
                        <a:t>500 IOPS</a:t>
                      </a:r>
                    </a:p>
                  </a:txBody>
                  <a:tcPr marL="52049" marR="52049" marT="39037" marB="39037">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3138701546"/>
                  </a:ext>
                </a:extLst>
              </a:tr>
            </a:tbl>
          </a:graphicData>
        </a:graphic>
      </p:graphicFrame>
    </p:spTree>
    <p:extLst>
      <p:ext uri="{BB962C8B-B14F-4D97-AF65-F5344CB8AC3E}">
        <p14:creationId xmlns:p14="http://schemas.microsoft.com/office/powerpoint/2010/main" val="206378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Recommendations</a:t>
            </a:r>
          </a:p>
        </p:txBody>
      </p:sp>
      <p:sp>
        <p:nvSpPr>
          <p:cNvPr id="3" name="Content Placeholder 2"/>
          <p:cNvSpPr>
            <a:spLocks noGrp="1"/>
          </p:cNvSpPr>
          <p:nvPr>
            <p:ph type="body" sz="quarter" idx="10"/>
          </p:nvPr>
        </p:nvSpPr>
        <p:spPr>
          <a:xfrm>
            <a:off x="266997" y="1536355"/>
            <a:ext cx="8574837" cy="410903"/>
          </a:xfrm>
        </p:spPr>
        <p:txBody>
          <a:bodyPr>
            <a:noAutofit/>
          </a:bodyPr>
          <a:lstStyle/>
          <a:p>
            <a:r>
              <a:rPr lang="en-US" sz="2000" b="1" dirty="0">
                <a:solidFill>
                  <a:schemeClr val="tx1">
                    <a:lumMod val="95000"/>
                    <a:lumOff val="5000"/>
                  </a:schemeClr>
                </a:solidFill>
              </a:rPr>
              <a:t>Premium Storage for Production Workloads (Storage SLAs)</a:t>
            </a:r>
          </a:p>
          <a:p>
            <a:r>
              <a:rPr lang="en-US" sz="2000" b="1" dirty="0">
                <a:solidFill>
                  <a:schemeClr val="tx1">
                    <a:lumMod val="95000"/>
                    <a:lumOff val="5000"/>
                  </a:schemeClr>
                </a:solidFill>
              </a:rPr>
              <a:t>Choose a VM Size that works with premium storage for production</a:t>
            </a:r>
          </a:p>
          <a:p>
            <a:r>
              <a:rPr lang="en-US" sz="2000" b="1" dirty="0">
                <a:solidFill>
                  <a:schemeClr val="tx1">
                    <a:lumMod val="95000"/>
                    <a:lumOff val="5000"/>
                  </a:schemeClr>
                </a:solidFill>
              </a:rPr>
              <a:t>Use Managed Disks over Unmanaged Disks</a:t>
            </a:r>
          </a:p>
          <a:p>
            <a:r>
              <a:rPr lang="en-US" sz="2000" dirty="0">
                <a:solidFill>
                  <a:schemeClr val="tx1">
                    <a:lumMod val="95000"/>
                    <a:lumOff val="5000"/>
                  </a:schemeClr>
                </a:solidFill>
              </a:rPr>
              <a:t>Scaling Up/Down is just resizing the VM</a:t>
            </a:r>
          </a:p>
          <a:p>
            <a:r>
              <a:rPr lang="en-US" sz="2000" b="1" dirty="0">
                <a:solidFill>
                  <a:schemeClr val="tx1">
                    <a:lumMod val="95000"/>
                    <a:lumOff val="5000"/>
                  </a:schemeClr>
                </a:solidFill>
              </a:rPr>
              <a:t>Scaling In/Out – the VMs should be in an availability set</a:t>
            </a:r>
          </a:p>
          <a:p>
            <a:r>
              <a:rPr lang="en-US" sz="2000" dirty="0">
                <a:solidFill>
                  <a:schemeClr val="tx1">
                    <a:lumMod val="95000"/>
                    <a:lumOff val="5000"/>
                  </a:schemeClr>
                </a:solidFill>
              </a:rPr>
              <a:t>Use VM reboot logs to determine if VM was rebooted by planned maintenance</a:t>
            </a:r>
          </a:p>
          <a:p>
            <a:r>
              <a:rPr lang="en-US" sz="2000" dirty="0">
                <a:solidFill>
                  <a:schemeClr val="tx1">
                    <a:lumMod val="95000"/>
                    <a:lumOff val="5000"/>
                  </a:schemeClr>
                </a:solidFill>
              </a:rPr>
              <a:t>Use snapshots to prevent accidental data loss</a:t>
            </a:r>
          </a:p>
          <a:p>
            <a:r>
              <a:rPr lang="en-US" sz="2000" dirty="0">
                <a:solidFill>
                  <a:schemeClr val="tx1">
                    <a:lumMod val="95000"/>
                    <a:lumOff val="5000"/>
                  </a:schemeClr>
                </a:solidFill>
              </a:rPr>
              <a:t>Enable VM diagnostics for production (includes boot diagnostics)</a:t>
            </a:r>
          </a:p>
          <a:p>
            <a:r>
              <a:rPr lang="en-US" sz="2000" b="1" dirty="0">
                <a:solidFill>
                  <a:schemeClr val="tx1">
                    <a:lumMod val="95000"/>
                    <a:lumOff val="5000"/>
                  </a:schemeClr>
                </a:solidFill>
              </a:rPr>
              <a:t>Stopped</a:t>
            </a:r>
            <a:r>
              <a:rPr lang="en-US" sz="2000" dirty="0">
                <a:solidFill>
                  <a:schemeClr val="tx1">
                    <a:lumMod val="95000"/>
                    <a:lumOff val="5000"/>
                  </a:schemeClr>
                </a:solidFill>
              </a:rPr>
              <a:t> VMs are still charged for use. VMs need to be </a:t>
            </a:r>
            <a:r>
              <a:rPr lang="en-US" sz="2000" b="1" dirty="0">
                <a:solidFill>
                  <a:schemeClr val="tx1">
                    <a:lumMod val="95000"/>
                    <a:lumOff val="5000"/>
                  </a:schemeClr>
                </a:solidFill>
              </a:rPr>
              <a:t>deallocated</a:t>
            </a:r>
            <a:r>
              <a:rPr lang="en-US" sz="2000" dirty="0">
                <a:solidFill>
                  <a:schemeClr val="tx1">
                    <a:lumMod val="95000"/>
                    <a:lumOff val="5000"/>
                  </a:schemeClr>
                </a:solidFill>
              </a:rPr>
              <a:t> to stop charges. </a:t>
            </a:r>
            <a:r>
              <a:rPr lang="en-US" sz="2000" b="1" dirty="0">
                <a:solidFill>
                  <a:schemeClr val="tx1">
                    <a:lumMod val="95000"/>
                    <a:lumOff val="5000"/>
                  </a:schemeClr>
                </a:solidFill>
              </a:rPr>
              <a:t>Stopping through OS does not deallocate! Stop with portal or CLI.</a:t>
            </a:r>
          </a:p>
          <a:p>
            <a:endParaRPr lang="en-US" sz="2000" dirty="0"/>
          </a:p>
          <a:p>
            <a:endParaRPr lang="en-US" sz="2000" dirty="0"/>
          </a:p>
          <a:p>
            <a:endParaRPr lang="en-US" sz="2000" dirty="0"/>
          </a:p>
        </p:txBody>
      </p:sp>
    </p:spTree>
    <p:extLst>
      <p:ext uri="{BB962C8B-B14F-4D97-AF65-F5344CB8AC3E}">
        <p14:creationId xmlns:p14="http://schemas.microsoft.com/office/powerpoint/2010/main" val="315494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61541" y="857250"/>
            <a:ext cx="8220919" cy="5129853"/>
          </a:xfrm>
          <a:prstGeom prst="rect">
            <a:avLst/>
          </a:prstGeom>
        </p:spPr>
      </p:pic>
      <p:sp>
        <p:nvSpPr>
          <p:cNvPr id="5" name="TextBox 4"/>
          <p:cNvSpPr txBox="1"/>
          <p:nvPr/>
        </p:nvSpPr>
        <p:spPr>
          <a:xfrm>
            <a:off x="836994" y="4907541"/>
            <a:ext cx="4857750" cy="854080"/>
          </a:xfrm>
          <a:prstGeom prst="rect">
            <a:avLst/>
          </a:prstGeom>
          <a:noFill/>
        </p:spPr>
        <p:txBody>
          <a:bodyPr wrap="square" rtlCol="0">
            <a:spAutoFit/>
          </a:bodyPr>
          <a:lstStyle/>
          <a:p>
            <a:pPr algn="ctr" defTabSz="685800" fontAlgn="auto">
              <a:spcBef>
                <a:spcPts val="0"/>
              </a:spcBef>
              <a:spcAft>
                <a:spcPts val="0"/>
              </a:spcAft>
              <a:defRPr/>
            </a:pPr>
            <a:r>
              <a:rPr lang="en-US" sz="4950" b="0">
                <a:solidFill>
                  <a:prstClr val="white"/>
                </a:solidFill>
                <a:latin typeface="Impact" panose="020B0806030902050204" pitchFamily="34" charset="0"/>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201930" y="1123370"/>
            <a:ext cx="8741880" cy="674749"/>
          </a:xfrm>
        </p:spPr>
        <p:txBody>
          <a:bodyPr/>
          <a:lstStyle/>
          <a:p>
            <a:r>
              <a:rPr lang="en-US">
                <a:solidFill>
                  <a:schemeClr val="accent1"/>
                </a:solidFill>
              </a:rPr>
              <a:t>Most comprehensive 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322076" y="4348395"/>
            <a:ext cx="15873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001643" y="4348395"/>
            <a:ext cx="198415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4078042" y="4348395"/>
            <a:ext cx="237689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6547182" y="4348395"/>
            <a:ext cx="218257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273053" y="4437475"/>
            <a:ext cx="1461769" cy="630623"/>
            <a:chOff x="522514" y="4739119"/>
            <a:chExt cx="1988107" cy="857692"/>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441546" cy="40272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4979030"/>
              <a:ext cx="1988107" cy="6177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322076" y="2473591"/>
            <a:ext cx="742931" cy="454233"/>
            <a:chOff x="522514" y="1920087"/>
            <a:chExt cx="1010438" cy="617788"/>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10438" cy="36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797301" cy="36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a:t>
              </a:r>
              <a:endPar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1952620" y="4437475"/>
            <a:ext cx="2076398" cy="630623"/>
            <a:chOff x="2806842" y="4739119"/>
            <a:chExt cx="2390527" cy="857692"/>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896229" cy="40272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4979030"/>
              <a:ext cx="2390527" cy="6177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4029018" y="4437480"/>
            <a:ext cx="2251343" cy="630623"/>
            <a:chOff x="5630888" y="4739119"/>
            <a:chExt cx="2284328" cy="857692"/>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844374" cy="40272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4979030"/>
              <a:ext cx="2284328" cy="6177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6498159" y="4437475"/>
            <a:ext cx="2198552" cy="630623"/>
            <a:chOff x="8989092" y="4739119"/>
            <a:chExt cx="2284328" cy="857692"/>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352288" cy="40272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4979030"/>
              <a:ext cx="2284328" cy="61778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Protection from disaster with</a:t>
              </a:r>
              <a:b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br>
              <a:r>
                <a:rPr kumimoji="0" lang="en-US" sz="1176"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322076" y="2962006"/>
            <a:ext cx="158732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001643" y="2962006"/>
            <a:ext cx="198415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4078042" y="2962006"/>
            <a:ext cx="237689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6547182" y="2962006"/>
            <a:ext cx="218257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001641" y="2476718"/>
            <a:ext cx="742931" cy="452376"/>
            <a:chOff x="2806842" y="2107278"/>
            <a:chExt cx="1010438" cy="615264"/>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10438" cy="3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984799" cy="3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4078037" y="2473589"/>
            <a:ext cx="742931" cy="455505"/>
            <a:chOff x="5630888" y="2103022"/>
            <a:chExt cx="1010438" cy="619520"/>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10438" cy="3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984799" cy="36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6544540" y="2478119"/>
            <a:ext cx="849114" cy="47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7232" tIns="33616" rIns="67232" bIns="33616"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REGIONS</a:t>
            </a:r>
            <a:b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en-US" sz="1324" b="0" i="0" u="none" strike="noStrike" kern="1200" cap="none" spc="0" normalizeH="0" baseline="0" noProof="0">
                <a:ln>
                  <a:noFill/>
                </a:ln>
                <a:gradFill>
                  <a:gsLst>
                    <a:gs pos="78761">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42</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890890" y="3475250"/>
            <a:ext cx="449696" cy="35990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2481216" y="3357781"/>
            <a:ext cx="1029206" cy="594839"/>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54"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Arial" charset="0"/>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4845231" y="3260036"/>
            <a:ext cx="842518" cy="790329"/>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Arial" charset="0"/>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Arial" charset="0"/>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Arial" charset="0"/>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5107567" y="3438131"/>
            <a:ext cx="33942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4809911" y="3819093"/>
            <a:ext cx="33942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5376565" y="3814679"/>
            <a:ext cx="33942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6633530" y="3189434"/>
            <a:ext cx="2009874" cy="945182"/>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Arial" charset="0"/>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53535"/>
                  </a:solidFill>
                  <a:effectLst/>
                  <a:uLnTx/>
                  <a:uFillTx/>
                  <a:latin typeface="Segoe UI Semilight"/>
                  <a:ea typeface="+mn-ea"/>
                  <a:cs typeface="Arial" charset="0"/>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54"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852893" cy="31019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Region 1</a:t>
              </a:r>
              <a:endParaRPr kumimoji="0" lang="en-US" sz="882" b="0" i="0" u="none" strike="noStrike" kern="1200" cap="none" spc="0" normalizeH="0" baseline="0" noProof="0">
                <a:ln>
                  <a:noFill/>
                </a:ln>
                <a:solidFill>
                  <a:srgbClr val="2F2F2F"/>
                </a:solidFill>
                <a:effectLst/>
                <a:uLnTx/>
                <a:uFillTx/>
                <a:latin typeface="Segoe UI"/>
                <a:ea typeface="+mn-ea"/>
                <a:cs typeface="Arial" charset="0"/>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852893" cy="31019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78761">
                        <a:srgbClr val="2F2F2F"/>
                      </a:gs>
                      <a:gs pos="0">
                        <a:srgbClr val="2F2F2F"/>
                      </a:gs>
                    </a:gsLst>
                    <a:lin ang="5400000" scaled="0"/>
                  </a:gradFill>
                  <a:effectLst/>
                  <a:uLnTx/>
                  <a:uFillTx/>
                  <a:latin typeface="Segoe UI"/>
                  <a:ea typeface="+mn-ea"/>
                  <a:cs typeface="Arial" charset="0"/>
                </a:rPr>
                <a:t>Region 2</a:t>
              </a:r>
              <a:endParaRPr kumimoji="0" lang="en-US" sz="882" b="0" i="0" u="none" strike="noStrike" kern="1200" cap="none" spc="0" normalizeH="0" baseline="0" noProof="0">
                <a:ln>
                  <a:noFill/>
                </a:ln>
                <a:solidFill>
                  <a:srgbClr val="2F2F2F"/>
                </a:solidFill>
                <a:effectLst/>
                <a:uLnTx/>
                <a:uFillTx/>
                <a:latin typeface="Segoe UI"/>
                <a:ea typeface="+mn-ea"/>
                <a:cs typeface="Arial" charset="0"/>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312738" y="2060761"/>
            <a:ext cx="1596661" cy="525605"/>
            <a:chOff x="425344" y="1636360"/>
            <a:chExt cx="2171570" cy="714860"/>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4684" y="2118990"/>
              <a:ext cx="232230" cy="232230"/>
            </a:xfrm>
            <a:prstGeom prst="r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6974"/>
              <a:chOff x="425344" y="1636360"/>
              <a:chExt cx="2171570" cy="516974"/>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6974"/>
              </a:xfrm>
              <a:prstGeom prst="rect">
                <a:avLst/>
              </a:prstGeom>
              <a:solidFill>
                <a:schemeClr val="accent2"/>
              </a:solidFill>
            </p:spPr>
            <p:txBody>
              <a:bodyPr wrap="square" lIns="67232" tIns="107571" rIns="67232" bIns="107571" rtlCol="0">
                <a:spAutoFit/>
              </a:bodyPr>
              <a:lstStyle/>
              <a:p>
                <a:pPr marL="0" marR="0" lvl="0" indent="0" algn="ctr" defTabSz="685800" rtl="0" eaLnBrk="1" fontAlgn="auto" latinLnBrk="0" hangingPunct="1">
                  <a:lnSpc>
                    <a:spcPct val="90000"/>
                  </a:lnSpc>
                  <a:spcBef>
                    <a:spcPts val="0"/>
                  </a:spcBef>
                  <a:spcAft>
                    <a:spcPts val="441"/>
                  </a:spcAft>
                  <a:buClrTx/>
                  <a:buSzTx/>
                  <a:buFontTx/>
                  <a:buNone/>
                  <a:tabLst/>
                  <a:defRPr/>
                </a:pPr>
                <a: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INDUSTRY-ONLY</a:t>
                </a:r>
              </a:p>
            </p:txBody>
          </p:sp>
        </p:grpSp>
      </p:grpSp>
      <p:grpSp>
        <p:nvGrpSpPr>
          <p:cNvPr id="15" name="Group 14">
            <a:extLst>
              <a:ext uri="{FF2B5EF4-FFF2-40B4-BE49-F238E27FC236}">
                <a16:creationId xmlns:a16="http://schemas.microsoft.com/office/drawing/2014/main" id="{04655714-54F2-474F-9CD4-4E89FD39D919}"/>
              </a:ext>
            </a:extLst>
          </p:cNvPr>
          <p:cNvGrpSpPr/>
          <p:nvPr/>
        </p:nvGrpSpPr>
        <p:grpSpPr>
          <a:xfrm>
            <a:off x="1988618" y="1983555"/>
            <a:ext cx="4466320" cy="599383"/>
            <a:chOff x="2651490" y="1501740"/>
            <a:chExt cx="5955093" cy="799177"/>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375805" y="2073252"/>
              <a:ext cx="227665" cy="22766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666469" y="1614549"/>
              <a:ext cx="5940114" cy="4740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651490" y="1501740"/>
              <a:ext cx="5940113" cy="723964"/>
            </a:xfrm>
            <a:prstGeom prst="rect">
              <a:avLst/>
            </a:prstGeom>
            <a:noFill/>
          </p:spPr>
          <p:txBody>
            <a:bodyPr wrap="square" lIns="67232" tIns="107571" rIns="67232" bIns="107571" rtlCol="0">
              <a:spAutoFit/>
            </a:bodyPr>
            <a:lstStyle/>
            <a:p>
              <a:pPr marL="0" marR="0" lvl="0" indent="0" algn="ctr" defTabSz="685800" rtl="0" eaLnBrk="1" fontAlgn="auto" latinLnBrk="0" hangingPunct="1">
                <a:lnSpc>
                  <a:spcPct val="90000"/>
                </a:lnSpc>
                <a:spcBef>
                  <a:spcPts val="0"/>
                </a:spcBef>
                <a:spcAft>
                  <a:spcPts val="441"/>
                </a:spcAft>
                <a:buClrTx/>
                <a:buSzTx/>
                <a:buFontTx/>
                <a:buNone/>
                <a:tabLst/>
                <a:defRPr/>
              </a:pPr>
              <a: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6545390" y="1987534"/>
            <a:ext cx="2239139" cy="595405"/>
            <a:chOff x="8902185" y="1536767"/>
            <a:chExt cx="3045384" cy="809791"/>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40838" y="2114328"/>
              <a:ext cx="232230" cy="23223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973510" y="1536767"/>
              <a:ext cx="2974059" cy="738480"/>
            </a:xfrm>
            <a:prstGeom prst="rect">
              <a:avLst/>
            </a:prstGeom>
            <a:noFill/>
          </p:spPr>
          <p:txBody>
            <a:bodyPr wrap="square" lIns="67232" tIns="107571" rIns="67232" bIns="107571" rtlCol="0">
              <a:spAutoFit/>
            </a:bodyPr>
            <a:lstStyle/>
            <a:p>
              <a:pPr marL="0" marR="0" lvl="0" indent="0" algn="ctr" defTabSz="685800" rtl="0" eaLnBrk="1" fontAlgn="auto" latinLnBrk="0" hangingPunct="1">
                <a:lnSpc>
                  <a:spcPct val="90000"/>
                </a:lnSpc>
                <a:spcBef>
                  <a:spcPts val="0"/>
                </a:spcBef>
                <a:spcAft>
                  <a:spcPts val="441"/>
                </a:spcAft>
                <a:buClrTx/>
                <a:buSzTx/>
                <a:buFontTx/>
                <a:buNone/>
                <a:tabLst/>
                <a:defRPr/>
              </a:pPr>
              <a: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INDUSTRY-LEADING </a:t>
              </a:r>
              <a:b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176" b="1" i="0" u="none" strike="noStrike" kern="1200" cap="small"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DISASTER RECOVERY</a:t>
              </a:r>
            </a:p>
          </p:txBody>
        </p:sp>
      </p:grpSp>
    </p:spTree>
    <p:extLst>
      <p:ext uri="{BB962C8B-B14F-4D97-AF65-F5344CB8AC3E}">
        <p14:creationId xmlns:p14="http://schemas.microsoft.com/office/powerpoint/2010/main" val="4200733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1.11111E-6 L 0.07161 -1.11111E-6 " pathEditMode="relative" rAng="0" ptsTypes="AA">
                                      <p:cBhvr>
                                        <p:cTn id="9" dur="750" spd="-100000" fill="hold"/>
                                        <p:tgtEl>
                                          <p:spTgt spid="2"/>
                                        </p:tgtEl>
                                        <p:attrNameLst>
                                          <p:attrName>ppt_x</p:attrName>
                                          <p:attrName>ppt_y</p:attrName>
                                        </p:attrNameLst>
                                      </p:cBhvr>
                                      <p:rCtr x="3581"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7.78657E-7 2.90513E-7 L 7.78657E-7 -0.10327 " pathEditMode="relative" rAng="0" ptsTypes="AA">
                                      <p:cBhvr>
                                        <p:cTn id="28" dur="700" spd="-100000" fill="hold"/>
                                        <p:tgtEl>
                                          <p:spTgt spid="8"/>
                                        </p:tgtEl>
                                        <p:attrNameLst>
                                          <p:attrName>ppt_x</p:attrName>
                                          <p:attrName>ppt_y</p:attrName>
                                        </p:attrNameLst>
                                      </p:cBhvr>
                                      <p:rCtr x="0" y="-5175"/>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2.18024E-6 1.13028E-6 L -2.18024E-6 0.09623 " pathEditMode="relative" rAng="0" ptsTypes="AA">
                                      <p:cBhvr>
                                        <p:cTn id="33" dur="700" spd="-100000" fill="hold"/>
                                        <p:tgtEl>
                                          <p:spTgt spid="5"/>
                                        </p:tgtEl>
                                        <p:attrNameLst>
                                          <p:attrName>ppt_x</p:attrName>
                                          <p:attrName>ppt_y</p:attrName>
                                        </p:attrNameLst>
                                      </p:cBhvr>
                                      <p:rCtr x="0" y="4812"/>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7.63339E-7 -4.94326E-6 L 7.63339E-7 0.09624 " pathEditMode="relative" rAng="0" ptsTypes="AA">
                                      <p:cBhvr>
                                        <p:cTn id="38" dur="700" spd="-100000" fill="hold"/>
                                        <p:tgtEl>
                                          <p:spTgt spid="6"/>
                                        </p:tgtEl>
                                        <p:attrNameLst>
                                          <p:attrName>ppt_x</p:attrName>
                                          <p:attrName>ppt_y</p:attrName>
                                        </p:attrNameLst>
                                      </p:cBhvr>
                                      <p:rCtr x="0" y="4812"/>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4.00306E-6 2.90513E-7 L 4.00306E-6 -0.10327 " pathEditMode="relative" rAng="0" ptsTypes="AA">
                                      <p:cBhvr>
                                        <p:cTn id="61" dur="700" spd="-100000" fill="hold"/>
                                        <p:tgtEl>
                                          <p:spTgt spid="9"/>
                                        </p:tgtEl>
                                        <p:attrNameLst>
                                          <p:attrName>ppt_x</p:attrName>
                                          <p:attrName>ppt_y</p:attrName>
                                        </p:attrNameLst>
                                      </p:cBhvr>
                                      <p:rCtr x="0" y="-5175"/>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3.20909E-6 2.90513E-7 L 3.20909E-6 -0.10327 " pathEditMode="relative" rAng="0" ptsTypes="AA">
                                      <p:cBhvr>
                                        <p:cTn id="66" dur="700" spd="-100000" fill="hold"/>
                                        <p:tgtEl>
                                          <p:spTgt spid="10"/>
                                        </p:tgtEl>
                                        <p:attrNameLst>
                                          <p:attrName>ppt_x</p:attrName>
                                          <p:attrName>ppt_y</p:attrName>
                                        </p:attrNameLst>
                                      </p:cBhvr>
                                      <p:rCtr x="0" y="-5175"/>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4.54174E-6 2.90513E-7 L 4.54174E-6 -0.10327 " pathEditMode="relative" rAng="0" ptsTypes="AA">
                                      <p:cBhvr>
                                        <p:cTn id="71" dur="700" spd="-100000" fill="hold"/>
                                        <p:tgtEl>
                                          <p:spTgt spid="11"/>
                                        </p:tgtEl>
                                        <p:attrNameLst>
                                          <p:attrName>ppt_x</p:attrName>
                                          <p:attrName>ppt_y</p:attrName>
                                        </p:attrNameLst>
                                      </p:cBhvr>
                                      <p:rCtr x="0" y="-5175"/>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2.99464E-6 1.49796E-6 L -2.99464E-6 0.09623 " pathEditMode="relative" rAng="0" ptsTypes="AA">
                                      <p:cBhvr>
                                        <p:cTn id="76" dur="700" spd="-100000" fill="hold"/>
                                        <p:tgtEl>
                                          <p:spTgt spid="72"/>
                                        </p:tgtEl>
                                        <p:attrNameLst>
                                          <p:attrName>ppt_x</p:attrName>
                                          <p:attrName>ppt_y</p:attrName>
                                        </p:attrNameLst>
                                      </p:cBhvr>
                                      <p:rCtr x="0" y="4812"/>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10" presetClass="entr" presetSubtype="0" fill="hold" nodeType="withEffect">
                                  <p:stCondLst>
                                    <p:cond delay="90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400"/>
                                        <p:tgtEl>
                                          <p:spTgt spid="22"/>
                                        </p:tgtEl>
                                      </p:cBhvr>
                                    </p:animEffect>
                                  </p:childTnLst>
                                </p:cTn>
                              </p:par>
                              <p:par>
                                <p:cTn id="102" presetID="42" presetClass="path" presetSubtype="0" decel="100000" fill="hold" nodeType="withEffect">
                                  <p:stCondLst>
                                    <p:cond delay="600"/>
                                  </p:stCondLst>
                                  <p:childTnLst>
                                    <p:animMotion origin="layout" path="M 2.13429E-6 2.70994E-6 L 2.13429E-6 0.09623 " pathEditMode="relative" rAng="0" ptsTypes="AA">
                                      <p:cBhvr>
                                        <p:cTn id="103" dur="700" spd="-100000" fill="hold"/>
                                        <p:tgtEl>
                                          <p:spTgt spid="22"/>
                                        </p:tgtEl>
                                        <p:attrNameLst>
                                          <p:attrName>ppt_x</p:attrName>
                                          <p:attrName>ppt_y</p:attrName>
                                        </p:attrNameLst>
                                      </p:cBhvr>
                                      <p:rCtr x="0" y="481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5"/>
                                        </p:tgtEl>
                                        <p:attrNameLst>
                                          <p:attrName>style.visibility</p:attrName>
                                        </p:attrNameLst>
                                      </p:cBhvr>
                                      <p:to>
                                        <p:strVal val="visible"/>
                                      </p:to>
                                    </p:set>
                                    <p:animEffect transition="in" filter="fade">
                                      <p:cBhvr>
                                        <p:cTn id="10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Disaster Recovery</a:t>
            </a:r>
            <a:br>
              <a:rPr lang="en-US"/>
            </a:br>
            <a:r>
              <a:rPr lang="en-US" sz="2100">
                <a:solidFill>
                  <a:srgbClr val="0070C0"/>
                </a:solidFill>
              </a:rPr>
              <a:t>within Azure</a:t>
            </a:r>
            <a:endParaRPr lang="en-US">
              <a:solidFill>
                <a:srgbClr val="0070C0"/>
              </a:solidFill>
            </a:endParaRPr>
          </a:p>
        </p:txBody>
      </p:sp>
      <p:sp>
        <p:nvSpPr>
          <p:cNvPr id="3" name="Content Placeholder 2"/>
          <p:cNvSpPr>
            <a:spLocks noGrp="1"/>
          </p:cNvSpPr>
          <p:nvPr>
            <p:ph type="body" idx="1"/>
          </p:nvPr>
        </p:nvSpPr>
        <p:spPr/>
        <p:txBody>
          <a:bodyPr>
            <a:normAutofit/>
          </a:bodyPr>
          <a:lstStyle/>
          <a:p>
            <a:r>
              <a:rPr lang="en-US"/>
              <a:t>Disaster recovery is being able to recover your application into another Azure datacenter</a:t>
            </a:r>
          </a:p>
          <a:p>
            <a:r>
              <a:rPr lang="en-US"/>
              <a:t>Keywords:</a:t>
            </a:r>
          </a:p>
          <a:p>
            <a:pPr lvl="1"/>
            <a:r>
              <a:rPr lang="en-US"/>
              <a:t>RTO: Recovery Time Objective</a:t>
            </a:r>
          </a:p>
          <a:p>
            <a:pPr lvl="1"/>
            <a:r>
              <a:rPr lang="en-US"/>
              <a:t>RPO: Recovery Point Objective</a:t>
            </a:r>
          </a:p>
          <a:p>
            <a:r>
              <a:rPr lang="en-US"/>
              <a:t>Options range from:</a:t>
            </a:r>
          </a:p>
          <a:p>
            <a:pPr lvl="1"/>
            <a:r>
              <a:rPr lang="en-US"/>
              <a:t>Complete active/active deployment in multiple datacenters</a:t>
            </a:r>
          </a:p>
          <a:p>
            <a:pPr lvl="1"/>
            <a:r>
              <a:rPr lang="en-US"/>
              <a:t>Active/Passive deployment in multiple datacenters</a:t>
            </a:r>
          </a:p>
          <a:p>
            <a:pPr lvl="1"/>
            <a:r>
              <a:rPr lang="en-US"/>
              <a:t>Active deployment in one datacenter, with backups stored in 2</a:t>
            </a:r>
            <a:r>
              <a:rPr lang="en-US" baseline="30000"/>
              <a:t>nd</a:t>
            </a:r>
            <a:r>
              <a:rPr lang="en-US"/>
              <a:t> datacenter</a:t>
            </a:r>
          </a:p>
        </p:txBody>
      </p:sp>
      <p:sp>
        <p:nvSpPr>
          <p:cNvPr id="4" name="Text Placeholder 3">
            <a:extLst>
              <a:ext uri="{FF2B5EF4-FFF2-40B4-BE49-F238E27FC236}">
                <a16:creationId xmlns:a16="http://schemas.microsoft.com/office/drawing/2014/main" id="{D54F7853-CF47-48FD-8BA3-D1C037C7E4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717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prepare and take the Exam</a:t>
            </a:r>
          </a:p>
        </p:txBody>
      </p:sp>
      <p:sp>
        <p:nvSpPr>
          <p:cNvPr id="6" name="Text Placeholder 5"/>
          <p:cNvSpPr>
            <a:spLocks noGrp="1"/>
          </p:cNvSpPr>
          <p:nvPr>
            <p:ph type="body" sz="quarter" idx="10"/>
          </p:nvPr>
        </p:nvSpPr>
        <p:spPr>
          <a:xfrm>
            <a:off x="201930" y="1749372"/>
            <a:ext cx="8740142" cy="3439403"/>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a:t>
            </a:r>
          </a:p>
          <a:p>
            <a:pPr lvl="1"/>
            <a:r>
              <a:rPr lang="en-US" dirty="0"/>
              <a:t>Get a </a:t>
            </a:r>
            <a:r>
              <a:rPr lang="en-US" dirty="0">
                <a:hlinkClick r:id="rId4"/>
              </a:rPr>
              <a:t>Free trial account</a:t>
            </a:r>
            <a:r>
              <a:rPr lang="en-US" dirty="0"/>
              <a:t>.</a:t>
            </a:r>
          </a:p>
          <a:p>
            <a:pPr lvl="1"/>
            <a:r>
              <a:rPr lang="en-US" dirty="0"/>
              <a:t>Ignite </a:t>
            </a:r>
            <a:r>
              <a:rPr lang="en-US" dirty="0">
                <a:hlinkClick r:id="rId5"/>
              </a:rPr>
              <a:t>Hands-On Workshops/Labs</a:t>
            </a:r>
            <a:endParaRPr lang="en-US" dirty="0"/>
          </a:p>
          <a:p>
            <a:pPr lvl="1"/>
            <a:r>
              <a:rPr lang="en-US" dirty="0">
                <a:hlinkClick r:id="rId6"/>
              </a:rPr>
              <a:t>Microsoft Virtual Academy</a:t>
            </a:r>
            <a:r>
              <a:rPr lang="en-US" dirty="0"/>
              <a:t> (MVA) </a:t>
            </a:r>
          </a:p>
          <a:p>
            <a:r>
              <a:rPr lang="en-US" dirty="0"/>
              <a:t>When doing a Prep Exam</a:t>
            </a:r>
          </a:p>
          <a:p>
            <a:pPr lvl="1"/>
            <a:r>
              <a:rPr lang="en-US" dirty="0"/>
              <a:t>Select all of the questions for a particular topic, then click END.  Review all the answers right and </a:t>
            </a:r>
            <a:r>
              <a:rPr lang="en-US" b="1" dirty="0">
                <a:solidFill>
                  <a:srgbClr val="FF0000"/>
                </a:solidFill>
              </a:rPr>
              <a:t>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14642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p:txBody>
      </p:sp>
      <p:sp>
        <p:nvSpPr>
          <p:cNvPr id="4" name="Text Placeholder 3">
            <a:extLst>
              <a:ext uri="{FF2B5EF4-FFF2-40B4-BE49-F238E27FC236}">
                <a16:creationId xmlns:a16="http://schemas.microsoft.com/office/drawing/2014/main" id="{94BF78AB-0362-498D-A559-9BDCB72F02A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5146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Azure VM Availability</a:t>
            </a:r>
            <a:br>
              <a:rPr lang="en-US"/>
            </a:br>
            <a:r>
              <a:rPr lang="en-US" sz="2100">
                <a:solidFill>
                  <a:srgbClr val="0070C0"/>
                </a:solidFill>
              </a:rPr>
              <a:t>Single VM</a:t>
            </a:r>
            <a:endParaRPr lang="en-US">
              <a:solidFill>
                <a:srgbClr val="0070C0"/>
              </a:solidFill>
            </a:endParaRPr>
          </a:p>
        </p:txBody>
      </p:sp>
      <p:sp>
        <p:nvSpPr>
          <p:cNvPr id="3" name="Content Placeholder 2"/>
          <p:cNvSpPr>
            <a:spLocks noGrp="1"/>
          </p:cNvSpPr>
          <p:nvPr>
            <p:ph type="body" idx="1"/>
          </p:nvPr>
        </p:nvSpPr>
        <p:spPr/>
        <p:txBody>
          <a:bodyPr>
            <a:noAutofit/>
          </a:bodyPr>
          <a:lstStyle/>
          <a:p>
            <a:pPr marL="0" indent="0">
              <a:buNone/>
            </a:pPr>
            <a:r>
              <a:rPr lang="en-US" sz="2400"/>
              <a:t>Azure SLA guarantees no data loss, 99.9% uptime SLA*</a:t>
            </a:r>
          </a:p>
          <a:p>
            <a:pPr lvl="1"/>
            <a:r>
              <a:rPr lang="en-US" sz="2100"/>
              <a:t>Subject to </a:t>
            </a:r>
            <a:r>
              <a:rPr lang="en-US" sz="2100" i="1"/>
              <a:t>un-planned maintenance </a:t>
            </a:r>
            <a:r>
              <a:rPr lang="en-US" sz="2100"/>
              <a:t>events due to physical failures</a:t>
            </a:r>
          </a:p>
          <a:p>
            <a:pPr lvl="2"/>
            <a:r>
              <a:rPr lang="en-US" sz="1800"/>
              <a:t>If VM becomes unavailable, Azure migrates VM and restarts in another host </a:t>
            </a:r>
          </a:p>
          <a:p>
            <a:pPr lvl="2"/>
            <a:r>
              <a:rPr lang="en-US" sz="1800"/>
              <a:t>~10-15 minutes to complete this process</a:t>
            </a:r>
          </a:p>
          <a:p>
            <a:pPr lvl="1"/>
            <a:r>
              <a:rPr lang="en-US" sz="2100"/>
              <a:t>Subject to </a:t>
            </a:r>
            <a:r>
              <a:rPr lang="en-US" sz="2100" i="1"/>
              <a:t>planned maintenance </a:t>
            </a:r>
            <a:r>
              <a:rPr lang="en-US" sz="2100"/>
              <a:t>events due to host OS servicing</a:t>
            </a:r>
          </a:p>
          <a:p>
            <a:pPr lvl="2"/>
            <a:r>
              <a:rPr lang="en-US" sz="1800"/>
              <a:t>All VMs on host are shut down. </a:t>
            </a:r>
          </a:p>
          <a:p>
            <a:pPr lvl="2"/>
            <a:r>
              <a:rPr lang="en-US" sz="1800"/>
              <a:t>Host OS is serviced and rebooted</a:t>
            </a:r>
          </a:p>
          <a:p>
            <a:pPr lvl="2"/>
            <a:r>
              <a:rPr lang="en-US" sz="1800"/>
              <a:t>All VMs on host are restarted</a:t>
            </a:r>
          </a:p>
          <a:p>
            <a:pPr lvl="2"/>
            <a:r>
              <a:rPr lang="en-US" sz="1800"/>
              <a:t>~10-15 minutes to complete this process</a:t>
            </a:r>
          </a:p>
          <a:p>
            <a:pPr lvl="1"/>
            <a:r>
              <a:rPr lang="en-US" sz="2100"/>
              <a:t>Subject to in-memory </a:t>
            </a:r>
            <a:r>
              <a:rPr lang="en-US" sz="2100" i="1"/>
              <a:t>planned maintenance</a:t>
            </a:r>
            <a:r>
              <a:rPr lang="en-US" sz="2100"/>
              <a:t> events</a:t>
            </a:r>
          </a:p>
          <a:p>
            <a:pPr lvl="2"/>
            <a:r>
              <a:rPr lang="en-US" sz="1800"/>
              <a:t>All VMs on host are paused, Host patched, VMs un-paused. 30 seconds downtime</a:t>
            </a:r>
          </a:p>
        </p:txBody>
      </p:sp>
      <p:sp>
        <p:nvSpPr>
          <p:cNvPr id="4" name="Text Placeholder 3">
            <a:extLst>
              <a:ext uri="{FF2B5EF4-FFF2-40B4-BE49-F238E27FC236}">
                <a16:creationId xmlns:a16="http://schemas.microsoft.com/office/drawing/2014/main" id="{3C646A22-CE97-4648-A7C4-BC4BA0FA4E3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20867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Multiple VMs can be configured in an “availability set”</a:t>
            </a:r>
          </a:p>
          <a:p>
            <a:pPr marL="342900" lvl="2" indent="-342900">
              <a:buFont typeface="Arial" panose="020B0604020202020204" pitchFamily="34" charset="0"/>
              <a:buChar char="•"/>
            </a:pPr>
            <a:r>
              <a:rPr lang="en-US" sz="2100">
                <a:latin typeface="Segoe UI Light" panose="020B0502040204020203" pitchFamily="34" charset="0"/>
                <a:cs typeface="Segoe UI Light" panose="020B0502040204020203" pitchFamily="34" charset="0"/>
              </a:rPr>
              <a:t>Workload is load balanced across the VMs</a:t>
            </a:r>
          </a:p>
          <a:p>
            <a:pPr marL="126010" lvl="2"/>
            <a:endParaRPr lang="en-US" sz="1324">
              <a:latin typeface="Segoe UI Light" panose="020B0502040204020203" pitchFamily="34" charset="0"/>
              <a:cs typeface="Segoe UI Light" panose="020B0502040204020203" pitchFamily="34" charset="0"/>
            </a:endParaRPr>
          </a:p>
          <a:p>
            <a:pPr marL="252109" lvl="2" indent="-252109"/>
            <a:r>
              <a:rPr lang="en-US" sz="2100">
                <a:latin typeface="Segoe UI Light" panose="020B0502040204020203" pitchFamily="34" charset="0"/>
                <a:cs typeface="Segoe UI Light" panose="020B0502040204020203" pitchFamily="34" charset="0"/>
              </a:rPr>
              <a:t>Azure SLA: 2 (or more) VMs in Availability Set:</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99.95% (&lt;22 min downtime p/month)</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Includes</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Planned downtime due to host OS servicing</a:t>
            </a:r>
          </a:p>
          <a:p>
            <a:pPr marL="483097" lvl="3" indent="-189014">
              <a:buFont typeface="Arial" pitchFamily="34" charset="0"/>
              <a:buChar char="•"/>
            </a:pPr>
            <a:r>
              <a:rPr lang="en-US">
                <a:latin typeface="Segoe UI Light" panose="020B0502040204020203" pitchFamily="34" charset="0"/>
                <a:cs typeface="Segoe UI Light" panose="020B0502040204020203" pitchFamily="34" charset="0"/>
              </a:rPr>
              <a:t>Unplanned downtime due to physical failures</a:t>
            </a:r>
          </a:p>
          <a:p>
            <a:pPr marL="315024" lvl="2" indent="-189014">
              <a:buFont typeface="Arial" pitchFamily="34" charset="0"/>
              <a:buChar char="•"/>
            </a:pPr>
            <a:r>
              <a:rPr lang="en-US">
                <a:latin typeface="Segoe UI Light" panose="020B0502040204020203" pitchFamily="34" charset="0"/>
                <a:cs typeface="Segoe UI Light" panose="020B0502040204020203" pitchFamily="34" charset="0"/>
              </a:rPr>
              <a:t>Doesn’t include servicing of guest OS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software inside (e.g. SQL)</a:t>
            </a:r>
          </a:p>
          <a:p>
            <a:pPr marL="315024" lvl="2" indent="-189014">
              <a:buFont typeface="Arial" pitchFamily="34" charset="0"/>
              <a:buChar char="•"/>
            </a:pPr>
            <a:endParaRPr lang="en-US" sz="1324"/>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5599113" y="2768600"/>
            <a:ext cx="3544887" cy="3019425"/>
          </a:xfrm>
        </p:spPr>
      </p:pic>
    </p:spTree>
    <p:extLst>
      <p:ext uri="{BB962C8B-B14F-4D97-AF65-F5344CB8AC3E}">
        <p14:creationId xmlns:p14="http://schemas.microsoft.com/office/powerpoint/2010/main" val="1860429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4855201"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03" y="3244970"/>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280673"/>
            <a:ext cx="7641771" cy="230824"/>
          </a:xfrm>
          <a:prstGeom prst="rect">
            <a:avLst/>
          </a:prstGeom>
          <a:noFill/>
        </p:spPr>
        <p:txBody>
          <a:bodyPr wrap="square" lIns="68574" tIns="34286" rIns="68574" bIns="34286" rtlCol="0">
            <a:spAutoFit/>
          </a:bodyPr>
          <a:lstStyle/>
          <a:p>
            <a:pPr defTabSz="685736" fontAlgn="auto">
              <a:spcBef>
                <a:spcPts val="0"/>
              </a:spcBef>
              <a:spcAft>
                <a:spcPts val="0"/>
              </a:spcAft>
              <a:defRPr/>
            </a:pPr>
            <a:r>
              <a:rPr lang="en-US" sz="1050" b="0" dirty="0">
                <a:solidFill>
                  <a:prstClr val="black"/>
                </a:solidFill>
                <a:latin typeface="Calibri" panose="020F0502020204030204"/>
                <a:cs typeface="+mn-cs"/>
              </a:rPr>
              <a:t> </a:t>
            </a:r>
          </a:p>
        </p:txBody>
      </p:sp>
    </p:spTree>
    <p:extLst>
      <p:ext uri="{BB962C8B-B14F-4D97-AF65-F5344CB8AC3E}">
        <p14:creationId xmlns:p14="http://schemas.microsoft.com/office/powerpoint/2010/main" val="4016023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800" dirty="0"/>
              <a:t>Do NOT put a single VM in an Availability Set</a:t>
            </a:r>
          </a:p>
          <a:p>
            <a:endParaRPr lang="en-US" sz="1800" dirty="0"/>
          </a:p>
          <a:p>
            <a:r>
              <a:rPr lang="en-US" sz="1800" dirty="0"/>
              <a:t>Example -  for an application,</a:t>
            </a:r>
          </a:p>
          <a:p>
            <a:pPr lvl="1"/>
            <a:r>
              <a:rPr lang="en-US" dirty="0"/>
              <a:t>Place front-end virtual </a:t>
            </a:r>
            <a:br>
              <a:rPr lang="en-US" dirty="0"/>
            </a:br>
            <a:r>
              <a:rPr lang="en-US" dirty="0"/>
              <a:t>machines in the same </a:t>
            </a:r>
            <a:br>
              <a:rPr lang="en-US" dirty="0"/>
            </a:br>
            <a:r>
              <a:rPr lang="en-US" dirty="0"/>
              <a:t>availability set</a:t>
            </a:r>
          </a:p>
          <a:p>
            <a:pPr marL="342868" lvl="1" indent="0">
              <a:buNone/>
            </a:pPr>
            <a:endParaRPr lang="en-US" dirty="0"/>
          </a:p>
          <a:p>
            <a:pPr marL="342868" lvl="1" indent="0">
              <a:buNone/>
            </a:pPr>
            <a:r>
              <a:rPr lang="en-US" dirty="0"/>
              <a:t>AND </a:t>
            </a:r>
          </a:p>
          <a:p>
            <a:pPr marL="342868" lvl="1" indent="0">
              <a:buNone/>
            </a:pPr>
            <a:endParaRPr lang="en-US" dirty="0"/>
          </a:p>
          <a:p>
            <a:pPr lvl="1"/>
            <a:r>
              <a:rPr lang="en-US" dirty="0"/>
              <a:t>Data-tier virtual machines in </a:t>
            </a:r>
            <a:br>
              <a:rPr lang="en-US" dirty="0"/>
            </a:br>
            <a:r>
              <a:rPr lang="en-US" dirty="0"/>
              <a:t>their own availability set</a:t>
            </a:r>
            <a:endParaRPr lang="en-US" b="1" dirty="0">
              <a:solidFill>
                <a:srgbClr val="FF0000"/>
              </a:solidFill>
            </a:endParaRPr>
          </a:p>
          <a:p>
            <a:pPr lvl="1"/>
            <a:endParaRPr lang="en-US" b="1" dirty="0">
              <a:solidFill>
                <a:srgbClr val="FF0000"/>
              </a:solidFill>
            </a:endParaRPr>
          </a:p>
          <a:p>
            <a:pPr lvl="1"/>
            <a:endParaRPr lang="en-US" dirty="0"/>
          </a:p>
        </p:txBody>
      </p:sp>
      <p:sp>
        <p:nvSpPr>
          <p:cNvPr id="2" name="Text Placeholder 1">
            <a:extLst>
              <a:ext uri="{FF2B5EF4-FFF2-40B4-BE49-F238E27FC236}">
                <a16:creationId xmlns:a16="http://schemas.microsoft.com/office/drawing/2014/main" id="{D87A50F1-CCE8-41FC-B352-57A260C5400A}"/>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46774855-DFEF-41A3-A739-9F25A6B1FDB5}"/>
              </a:ext>
            </a:extLst>
          </p:cNvPr>
          <p:cNvPicPr>
            <a:picLocks noChangeAspect="1"/>
          </p:cNvPicPr>
          <p:nvPr/>
        </p:nvPicPr>
        <p:blipFill>
          <a:blip r:embed="rId3"/>
          <a:stretch>
            <a:fillRect/>
          </a:stretch>
        </p:blipFill>
        <p:spPr>
          <a:xfrm>
            <a:off x="4795504" y="1809750"/>
            <a:ext cx="4103687" cy="3175000"/>
          </a:xfrm>
          <a:prstGeom prst="rect">
            <a:avLst/>
          </a:prstGeom>
        </p:spPr>
      </p:pic>
    </p:spTree>
    <p:extLst>
      <p:ext uri="{BB962C8B-B14F-4D97-AF65-F5344CB8AC3E}">
        <p14:creationId xmlns:p14="http://schemas.microsoft.com/office/powerpoint/2010/main" val="142960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t>Availability Sets: How Do We Do It?</a:t>
            </a:r>
            <a:br>
              <a:rPr lang="en-NZ" sz="3600"/>
            </a:br>
            <a:r>
              <a:rPr lang="en-NZ" sz="2100">
                <a:solidFill>
                  <a:schemeClr val="accent1"/>
                </a:solidFill>
              </a:rPr>
              <a:t>Fault and Update Domains</a:t>
            </a:r>
          </a:p>
        </p:txBody>
      </p:sp>
      <p:sp>
        <p:nvSpPr>
          <p:cNvPr id="3" name="Text Placeholder 2"/>
          <p:cNvSpPr>
            <a:spLocks noGrp="1"/>
          </p:cNvSpPr>
          <p:nvPr>
            <p:ph type="body" idx="1"/>
          </p:nvPr>
        </p:nvSpPr>
        <p:spPr>
          <a:prstGeom prst="rect">
            <a:avLst/>
          </a:prstGeom>
        </p:spPr>
        <p:txBody>
          <a:bodyPr>
            <a:noAutofit/>
          </a:bodyPr>
          <a:lstStyle/>
          <a:p>
            <a:r>
              <a:rPr lang="en-NZ" sz="2000">
                <a:solidFill>
                  <a:schemeClr val="tx2">
                    <a:alpha val="99000"/>
                  </a:schemeClr>
                </a:solidFill>
                <a:latin typeface="Segoe UI Light" panose="020B0502040204020203" pitchFamily="34" charset="0"/>
                <a:cs typeface="Segoe UI Light" panose="020B0502040204020203" pitchFamily="34" charset="0"/>
              </a:rPr>
              <a:t>Fault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 groups of  resources anticipated to fail together</a:t>
            </a:r>
          </a:p>
          <a:p>
            <a:pPr lvl="1"/>
            <a:r>
              <a:rPr lang="en-NZ">
                <a:solidFill>
                  <a:schemeClr val="tx1">
                    <a:alpha val="99000"/>
                  </a:schemeClr>
                </a:solidFill>
                <a:latin typeface="Segoe UI Light" panose="020B0502040204020203" pitchFamily="34" charset="0"/>
                <a:cs typeface="Segoe UI Light" panose="020B0502040204020203" pitchFamily="34" charset="0"/>
              </a:rPr>
              <a:t>i.e. Same rack, same server</a:t>
            </a:r>
          </a:p>
          <a:p>
            <a:pPr lvl="1"/>
            <a:r>
              <a:rPr lang="en-NZ">
                <a:solidFill>
                  <a:schemeClr val="tx1">
                    <a:alpha val="99000"/>
                  </a:schemeClr>
                </a:solidFill>
                <a:latin typeface="Segoe UI Light" panose="020B0502040204020203" pitchFamily="34" charset="0"/>
                <a:cs typeface="Segoe UI Light" panose="020B0502040204020203" pitchFamily="34" charset="0"/>
              </a:rPr>
              <a:t>Fabric spreads instances across fault at least 2 fault domains when two or more virtual machines are placed in an availability set</a:t>
            </a:r>
          </a:p>
          <a:p>
            <a:pPr marL="345309" lvl="1"/>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Represents groups of resources that will be updated together</a:t>
            </a:r>
          </a:p>
          <a:p>
            <a:pPr lvl="1"/>
            <a:r>
              <a:rPr lang="en-NZ">
                <a:solidFill>
                  <a:schemeClr val="tx1">
                    <a:alpha val="99000"/>
                  </a:schemeClr>
                </a:solidFill>
                <a:latin typeface="Segoe UI Light" panose="020B0502040204020203" pitchFamily="34" charset="0"/>
                <a:cs typeface="Segoe UI Light" panose="020B0502040204020203" pitchFamily="34" charset="0"/>
              </a:rPr>
              <a:t>Host OS updates </a:t>
            </a:r>
            <a:r>
              <a:rPr lang="en-NZ" err="1">
                <a:solidFill>
                  <a:schemeClr val="tx1">
                    <a:alpha val="99000"/>
                  </a:schemeClr>
                </a:solidFill>
                <a:latin typeface="Segoe UI Light" panose="020B0502040204020203" pitchFamily="34" charset="0"/>
                <a:cs typeface="Segoe UI Light" panose="020B0502040204020203" pitchFamily="34" charset="0"/>
              </a:rPr>
              <a:t>honor</a:t>
            </a:r>
            <a:r>
              <a:rPr lang="en-NZ">
                <a:solidFill>
                  <a:schemeClr val="tx1">
                    <a:alpha val="99000"/>
                  </a:schemeClr>
                </a:solidFill>
                <a:latin typeface="Segoe UI Light" panose="020B0502040204020203" pitchFamily="34" charset="0"/>
                <a:cs typeface="Segoe UI Light" panose="020B0502040204020203" pitchFamily="34" charset="0"/>
              </a:rPr>
              <a:t> service update domains</a:t>
            </a:r>
          </a:p>
          <a:p>
            <a:pPr lvl="1"/>
            <a:r>
              <a:rPr lang="en-NZ">
                <a:solidFill>
                  <a:schemeClr val="tx1">
                    <a:alpha val="99000"/>
                  </a:schemeClr>
                </a:solidFill>
                <a:latin typeface="Segoe UI Light" panose="020B0502040204020203" pitchFamily="34" charset="0"/>
                <a:cs typeface="Segoe UI Light" panose="020B0502040204020203" pitchFamily="34" charset="0"/>
              </a:rPr>
              <a:t>Specified in service definition</a:t>
            </a:r>
          </a:p>
          <a:p>
            <a:pPr lvl="1"/>
            <a:r>
              <a:rPr lang="en-NZ">
                <a:solidFill>
                  <a:schemeClr val="tx1">
                    <a:alpha val="99000"/>
                  </a:schemeClr>
                </a:solidFill>
                <a:latin typeface="Segoe UI Light" panose="020B0502040204020203" pitchFamily="34" charset="0"/>
                <a:cs typeface="Segoe UI Light" panose="020B0502040204020203" pitchFamily="34" charset="0"/>
              </a:rPr>
              <a:t>Default of 5 (up to 20</a:t>
            </a:r>
            <a:r>
              <a:rPr lang="en-NZ" sz="1500">
                <a:solidFill>
                  <a:schemeClr val="tx1">
                    <a:alpha val="99000"/>
                  </a:schemeClr>
                </a:solidFill>
                <a:latin typeface="Segoe UI Light" panose="020B0502040204020203" pitchFamily="34" charset="0"/>
                <a:cs typeface="Segoe UI Light" panose="020B0502040204020203" pitchFamily="34" charset="0"/>
              </a:rPr>
              <a:t>)</a:t>
            </a:r>
            <a:endParaRPr lang="en-NZ" sz="1100">
              <a:latin typeface="Segoe UI Light" panose="020B0502040204020203" pitchFamily="34" charset="0"/>
              <a:cs typeface="Segoe UI Light" panose="020B0502040204020203" pitchFamily="34" charset="0"/>
            </a:endParaRPr>
          </a:p>
          <a:p>
            <a:r>
              <a:rPr lang="en-NZ" sz="2000">
                <a:solidFill>
                  <a:schemeClr val="tx2">
                    <a:alpha val="99000"/>
                  </a:schemeClr>
                </a:solidFill>
                <a:latin typeface="Segoe UI Light" panose="020B0502040204020203" pitchFamily="34" charset="0"/>
                <a:cs typeface="Segoe UI Light" panose="020B0502040204020203" pitchFamily="34" charset="0"/>
              </a:rPr>
              <a:t>Azure spreads role instances across Update Domains and Fault Domains</a:t>
            </a:r>
          </a:p>
        </p:txBody>
      </p:sp>
      <p:sp>
        <p:nvSpPr>
          <p:cNvPr id="4" name="Text Placeholder 3">
            <a:extLst>
              <a:ext uri="{FF2B5EF4-FFF2-40B4-BE49-F238E27FC236}">
                <a16:creationId xmlns:a16="http://schemas.microsoft.com/office/drawing/2014/main" id="{D407DAC4-9A0C-460F-9521-368AECF7F6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17441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vert="horz" wrap="square" lIns="182880" tIns="137160" rIns="91440" bIns="45720" numCol="1" rtlCol="0" anchor="t" anchorCtr="0" compatLnSpc="1">
            <a:prstTxWarp prst="textNoShape">
              <a:avLst/>
            </a:prstTxWarp>
            <a:noAutofit/>
          </a:bodyPr>
          <a:lstStyle/>
          <a:p>
            <a:r>
              <a:rPr lang="en-NZ" sz="3600">
                <a:latin typeface="Segoe UI Light" panose="020B0502040204020203" pitchFamily="34" charset="0"/>
                <a:cs typeface="Segoe UI Light" panose="020B0502040204020203" pitchFamily="34" charset="0"/>
              </a:rPr>
              <a:t>Virtual Machine Availability Sets</a:t>
            </a:r>
            <a:br>
              <a:rPr lang="en-NZ" sz="3600">
                <a:latin typeface="Segoe UI Light" panose="020B0502040204020203" pitchFamily="34" charset="0"/>
                <a:cs typeface="Segoe UI Light" panose="020B0502040204020203" pitchFamily="34" charset="0"/>
              </a:rPr>
            </a:br>
            <a:r>
              <a:rPr lang="en-US">
                <a:solidFill>
                  <a:schemeClr val="accent2"/>
                </a:solidFill>
                <a:latin typeface="Segoe UI Light" panose="020B0502040204020203" pitchFamily="34" charset="0"/>
                <a:cs typeface="Segoe UI Light" panose="020B0502040204020203" pitchFamily="34" charset="0"/>
              </a:rPr>
              <a:t>Update Domains are honored by host OS updates</a:t>
            </a:r>
            <a:endParaRPr lang="en-NZ">
              <a:solidFill>
                <a:schemeClr val="accent2"/>
              </a:solidFill>
              <a:latin typeface="Segoe UI Light" panose="020B0502040204020203" pitchFamily="34" charset="0"/>
              <a:cs typeface="Segoe UI Light" panose="020B0502040204020203" pitchFamily="34" charset="0"/>
            </a:endParaRPr>
          </a:p>
        </p:txBody>
      </p:sp>
      <p:sp>
        <p:nvSpPr>
          <p:cNvPr id="2" name="Text Placeholder 1">
            <a:extLst>
              <a:ext uri="{FF2B5EF4-FFF2-40B4-BE49-F238E27FC236}">
                <a16:creationId xmlns:a16="http://schemas.microsoft.com/office/drawing/2014/main" id="{01F25EA7-E75E-4A99-B932-72F255EA8857}"/>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AEBDAEE9-0B62-43A1-BA8E-8E7C5264EA5F}"/>
              </a:ext>
            </a:extLst>
          </p:cNvPr>
          <p:cNvSpPr>
            <a:spLocks noGrp="1"/>
          </p:cNvSpPr>
          <p:nvPr>
            <p:ph type="body" sz="quarter" idx="10"/>
          </p:nvPr>
        </p:nvSpPr>
        <p:spPr/>
        <p:txBody>
          <a:bodyPr/>
          <a:lstStyle/>
          <a:p>
            <a:endParaRPr lang="en-US"/>
          </a:p>
        </p:txBody>
      </p:sp>
      <p:sp>
        <p:nvSpPr>
          <p:cNvPr id="24" name="Rectangle 23"/>
          <p:cNvSpPr/>
          <p:nvPr>
            <p:custDataLst>
              <p:tags r:id="rId1"/>
            </p:custDataLst>
          </p:nvPr>
        </p:nvSpPr>
        <p:spPr bwMode="auto">
          <a:xfrm>
            <a:off x="5428711"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5" name="Rectangle 24"/>
          <p:cNvSpPr/>
          <p:nvPr>
            <p:custDataLst>
              <p:tags r:id="rId2"/>
            </p:custDataLst>
          </p:nvPr>
        </p:nvSpPr>
        <p:spPr bwMode="auto">
          <a:xfrm>
            <a:off x="5547772"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6" name="Rectangle 25"/>
          <p:cNvSpPr/>
          <p:nvPr>
            <p:custDataLst>
              <p:tags r:id="rId3"/>
            </p:custDataLst>
          </p:nvPr>
        </p:nvSpPr>
        <p:spPr bwMode="auto">
          <a:xfrm>
            <a:off x="1688494" y="2209390"/>
            <a:ext cx="1998800" cy="3581810"/>
          </a:xfrm>
          <a:prstGeom prst="rect">
            <a:avLst/>
          </a:prstGeom>
          <a:solidFill>
            <a:schemeClr val="bg2"/>
          </a:solidFill>
          <a:ln w="254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914241">
              <a:defRPr/>
            </a:pPr>
            <a:r>
              <a:rPr lang="en-US" sz="1600" b="0" kern="0" dirty="0">
                <a:ln>
                  <a:solidFill>
                    <a:srgbClr val="505050">
                      <a:alpha val="0"/>
                    </a:srgbClr>
                  </a:solidFill>
                </a:ln>
                <a:solidFill>
                  <a:srgbClr val="FFFFFF">
                    <a:alpha val="99000"/>
                  </a:srgbClr>
                </a:solidFill>
                <a:latin typeface="Segoe UI"/>
              </a:rPr>
              <a:t>Fault Domain</a:t>
            </a:r>
          </a:p>
        </p:txBody>
      </p:sp>
      <p:sp>
        <p:nvSpPr>
          <p:cNvPr id="27" name="Rectangle 26"/>
          <p:cNvSpPr/>
          <p:nvPr>
            <p:custDataLst>
              <p:tags r:id="rId4"/>
            </p:custDataLst>
          </p:nvPr>
        </p:nvSpPr>
        <p:spPr bwMode="auto">
          <a:xfrm>
            <a:off x="1807555" y="2528990"/>
            <a:ext cx="1783544" cy="3121349"/>
          </a:xfrm>
          <a:prstGeom prst="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94" rIns="68559" bIns="34280" numCol="1" spcCol="0" rtlCol="0" anchor="t" anchorCtr="0" compatLnSpc="1">
            <a:prstTxWarp prst="textNoShape">
              <a:avLst/>
            </a:prstTxWarp>
          </a:bodyPr>
          <a:lstStyle/>
          <a:p>
            <a:pPr algn="ctr" defTabSz="685369">
              <a:spcBef>
                <a:spcPts val="900"/>
              </a:spcBef>
              <a:defRPr/>
            </a:pPr>
            <a:r>
              <a:rPr lang="en-US" sz="1600" b="0" kern="0">
                <a:ln>
                  <a:solidFill>
                    <a:srgbClr val="505050">
                      <a:alpha val="0"/>
                    </a:srgbClr>
                  </a:solidFill>
                </a:ln>
                <a:solidFill>
                  <a:srgbClr val="002050">
                    <a:alpha val="99000"/>
                  </a:srgbClr>
                </a:solidFill>
                <a:latin typeface="Segoe UI"/>
              </a:rPr>
              <a:t>Rack</a:t>
            </a:r>
            <a:endParaRPr lang="en-US" sz="1050" b="0" kern="0">
              <a:ln>
                <a:solidFill>
                  <a:srgbClr val="505050">
                    <a:alpha val="0"/>
                  </a:srgbClr>
                </a:solidFill>
              </a:ln>
              <a:solidFill>
                <a:srgbClr val="002050">
                  <a:alpha val="99000"/>
                </a:srgbClr>
              </a:solidFill>
              <a:latin typeface="Segoe UI"/>
            </a:endParaRPr>
          </a:p>
        </p:txBody>
      </p:sp>
      <p:sp>
        <p:nvSpPr>
          <p:cNvPr id="28" name="Rectangle 27"/>
          <p:cNvSpPr/>
          <p:nvPr>
            <p:custDataLst>
              <p:tags r:id="rId5"/>
            </p:custDataLst>
          </p:nvPr>
        </p:nvSpPr>
        <p:spPr bwMode="auto">
          <a:xfrm>
            <a:off x="1933318" y="2890027"/>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alpha val="99000"/>
                  </a:srgbClr>
                </a:solidFill>
                <a:latin typeface="Segoe UI"/>
              </a:rPr>
              <a:t>Availability Set</a:t>
            </a:r>
          </a:p>
        </p:txBody>
      </p:sp>
      <p:sp>
        <p:nvSpPr>
          <p:cNvPr id="30" name="Rectangle 29"/>
          <p:cNvSpPr/>
          <p:nvPr>
            <p:custDataLst>
              <p:tags r:id="rId6"/>
            </p:custDataLst>
          </p:nvPr>
        </p:nvSpPr>
        <p:spPr bwMode="auto">
          <a:xfrm>
            <a:off x="2139111"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2" name="Rectangle 31"/>
          <p:cNvSpPr/>
          <p:nvPr>
            <p:custDataLst>
              <p:tags r:id="rId7"/>
            </p:custDataLst>
          </p:nvPr>
        </p:nvSpPr>
        <p:spPr bwMode="auto">
          <a:xfrm>
            <a:off x="1943367" y="4282771"/>
            <a:ext cx="5249369" cy="1235534"/>
          </a:xfrm>
          <a:prstGeom prst="rect">
            <a:avLst/>
          </a:prstGeom>
          <a:solidFill>
            <a:schemeClr val="accent6"/>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03">
              <a:defRPr/>
            </a:pPr>
            <a:r>
              <a:rPr lang="en-US" sz="1600" b="0" kern="0" dirty="0">
                <a:ln>
                  <a:solidFill>
                    <a:srgbClr val="505050">
                      <a:alpha val="0"/>
                    </a:srgbClr>
                  </a:solidFill>
                </a:ln>
                <a:solidFill>
                  <a:srgbClr val="FFFFFF"/>
                </a:solidFill>
                <a:latin typeface="Segoe UI"/>
              </a:rPr>
              <a:t>Availability Set</a:t>
            </a:r>
          </a:p>
        </p:txBody>
      </p:sp>
      <p:sp>
        <p:nvSpPr>
          <p:cNvPr id="34" name="Rectangle 33"/>
          <p:cNvSpPr/>
          <p:nvPr>
            <p:custDataLst>
              <p:tags r:id="rId8"/>
            </p:custDataLst>
          </p:nvPr>
        </p:nvSpPr>
        <p:spPr bwMode="auto">
          <a:xfrm>
            <a:off x="2139111"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36" name="Rectangle 35"/>
          <p:cNvSpPr/>
          <p:nvPr>
            <p:custDataLst>
              <p:tags r:id="rId9"/>
            </p:custDataLst>
          </p:nvPr>
        </p:nvSpPr>
        <p:spPr bwMode="auto">
          <a:xfrm>
            <a:off x="5879328" y="3042701"/>
            <a:ext cx="1097566" cy="9727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dirty="0">
                <a:ln>
                  <a:solidFill>
                    <a:srgbClr val="505050">
                      <a:alpha val="0"/>
                    </a:srgbClr>
                  </a:solidFill>
                </a:ln>
                <a:solidFill>
                  <a:srgbClr val="FFFFFF">
                    <a:alpha val="99000"/>
                  </a:srgbClr>
                </a:solidFill>
                <a:latin typeface="Segoe UI"/>
              </a:rPr>
              <a:t>Virtual Machine</a:t>
            </a:r>
          </a:p>
        </p:txBody>
      </p:sp>
      <p:sp>
        <p:nvSpPr>
          <p:cNvPr id="38" name="Rectangle 37"/>
          <p:cNvSpPr/>
          <p:nvPr>
            <p:custDataLst>
              <p:tags r:id="rId10"/>
            </p:custDataLst>
          </p:nvPr>
        </p:nvSpPr>
        <p:spPr bwMode="auto">
          <a:xfrm>
            <a:off x="5879328" y="4491359"/>
            <a:ext cx="1097566" cy="916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0" rIns="68583" bIns="457200" numCol="1" rtlCol="0" anchor="ctr" anchorCtr="0" compatLnSpc="1">
            <a:prstTxWarp prst="textNoShape">
              <a:avLst/>
            </a:prstTxWarp>
          </a:bodyPr>
          <a:lstStyle/>
          <a:p>
            <a:pPr algn="ctr" defTabSz="685603">
              <a:defRPr/>
            </a:pPr>
            <a:r>
              <a:rPr lang="en-NZ" sz="1050" kern="0">
                <a:ln>
                  <a:solidFill>
                    <a:srgbClr val="505050">
                      <a:alpha val="0"/>
                    </a:srgbClr>
                  </a:solidFill>
                </a:ln>
                <a:solidFill>
                  <a:srgbClr val="FFFFFF">
                    <a:alpha val="99000"/>
                  </a:srgbClr>
                </a:solidFill>
                <a:latin typeface="Segoe UI"/>
              </a:rPr>
              <a:t>Virtual Machine</a:t>
            </a:r>
          </a:p>
        </p:txBody>
      </p:sp>
      <p:sp>
        <p:nvSpPr>
          <p:cNvPr id="43" name="Rectangle 42"/>
          <p:cNvSpPr/>
          <p:nvPr>
            <p:custDataLst>
              <p:tags r:id="rId11"/>
            </p:custDataLst>
          </p:nvPr>
        </p:nvSpPr>
        <p:spPr bwMode="auto">
          <a:xfrm>
            <a:off x="2139111"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IIS1</a:t>
            </a:r>
          </a:p>
        </p:txBody>
      </p:sp>
      <p:sp>
        <p:nvSpPr>
          <p:cNvPr id="44" name="Rectangle 43"/>
          <p:cNvSpPr/>
          <p:nvPr>
            <p:custDataLst>
              <p:tags r:id="rId12"/>
            </p:custDataLst>
          </p:nvPr>
        </p:nvSpPr>
        <p:spPr bwMode="auto">
          <a:xfrm>
            <a:off x="5879328" y="3534240"/>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IIS2</a:t>
            </a:r>
          </a:p>
        </p:txBody>
      </p:sp>
      <p:sp>
        <p:nvSpPr>
          <p:cNvPr id="45" name="Rectangle 44"/>
          <p:cNvSpPr/>
          <p:nvPr>
            <p:custDataLst>
              <p:tags r:id="rId13"/>
            </p:custDataLst>
          </p:nvPr>
        </p:nvSpPr>
        <p:spPr bwMode="auto">
          <a:xfrm>
            <a:off x="2140269"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SQL1</a:t>
            </a:r>
          </a:p>
        </p:txBody>
      </p:sp>
      <p:sp>
        <p:nvSpPr>
          <p:cNvPr id="46" name="Rectangle 45"/>
          <p:cNvSpPr/>
          <p:nvPr>
            <p:custDataLst>
              <p:tags r:id="rId14"/>
            </p:custDataLst>
          </p:nvPr>
        </p:nvSpPr>
        <p:spPr bwMode="auto">
          <a:xfrm>
            <a:off x="5880486" y="4921818"/>
            <a:ext cx="1097566" cy="4863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45720" rIns="68583" bIns="0" numCol="1" rtlCol="0" anchor="t" anchorCtr="0" compatLnSpc="1">
            <a:prstTxWarp prst="textNoShape">
              <a:avLst/>
            </a:prstTxWarp>
          </a:bodyPr>
          <a:lstStyle/>
          <a:p>
            <a:pPr algn="ctr" defTabSz="685603">
              <a:defRPr/>
            </a:pPr>
            <a:r>
              <a:rPr lang="en-NZ" sz="1050" b="0" kern="0">
                <a:ln>
                  <a:solidFill>
                    <a:srgbClr val="505050">
                      <a:alpha val="0"/>
                    </a:srgbClr>
                  </a:solidFill>
                </a:ln>
                <a:solidFill>
                  <a:srgbClr val="FFFFFF">
                    <a:alpha val="99000"/>
                  </a:srgbClr>
                </a:solidFill>
                <a:latin typeface="Segoe UI"/>
              </a:rPr>
              <a:t>SQL2</a:t>
            </a:r>
          </a:p>
        </p:txBody>
      </p:sp>
      <p:sp>
        <p:nvSpPr>
          <p:cNvPr id="47" name="Rectangle 46"/>
          <p:cNvSpPr/>
          <p:nvPr/>
        </p:nvSpPr>
        <p:spPr>
          <a:xfrm>
            <a:off x="6124456" y="3699286"/>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8" name="Rectangle 47"/>
          <p:cNvSpPr/>
          <p:nvPr/>
        </p:nvSpPr>
        <p:spPr>
          <a:xfrm>
            <a:off x="6113021" y="5144299"/>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#2</a:t>
            </a:r>
          </a:p>
        </p:txBody>
      </p:sp>
      <p:sp>
        <p:nvSpPr>
          <p:cNvPr id="49" name="TextBox 48"/>
          <p:cNvSpPr txBox="1"/>
          <p:nvPr/>
        </p:nvSpPr>
        <p:spPr>
          <a:xfrm>
            <a:off x="2475193" y="3806765"/>
            <a:ext cx="429605" cy="166199"/>
          </a:xfrm>
          <a:prstGeom prst="rect">
            <a:avLst/>
          </a:prstGeom>
          <a:noFill/>
        </p:spPr>
        <p:txBody>
          <a:bodyPr wrap="none" lIns="0" tIns="0" rIns="0" bIns="0" rtlCol="0">
            <a:spAutoFit/>
          </a:bodyPr>
          <a:lstStyle/>
          <a:p>
            <a:pPr defTabSz="914241" fontAlgn="auto">
              <a:lnSpc>
                <a:spcPct val="90000"/>
              </a:lnSpc>
              <a:spcBef>
                <a:spcPct val="20000"/>
              </a:spcBef>
              <a:spcAft>
                <a:spcPts val="0"/>
              </a:spcAft>
              <a:buSzPct val="80000"/>
              <a:defRPr/>
            </a:pPr>
            <a:r>
              <a:rPr lang="en-US" sz="1200" b="0" kern="0" dirty="0">
                <a:ln>
                  <a:solidFill>
                    <a:srgbClr val="505050">
                      <a:alpha val="0"/>
                    </a:srgbClr>
                  </a:solidFill>
                </a:ln>
                <a:solidFill>
                  <a:srgbClr val="FFFFFF">
                    <a:alpha val="99000"/>
                  </a:srgbClr>
                </a:solidFill>
                <a:latin typeface="Segoe UI"/>
                <a:cs typeface="+mn-cs"/>
              </a:rPr>
              <a:t>UD #1</a:t>
            </a:r>
            <a:endParaRPr lang="en-US" sz="1200" b="0" kern="0" dirty="0">
              <a:solidFill>
                <a:srgbClr val="FFFFFF">
                  <a:alpha val="99000"/>
                </a:srgbClr>
              </a:solidFill>
              <a:latin typeface="Segoe UI"/>
              <a:cs typeface="+mn-cs"/>
            </a:endParaRPr>
          </a:p>
        </p:txBody>
      </p:sp>
      <p:sp>
        <p:nvSpPr>
          <p:cNvPr id="50" name="Rectangle 49"/>
          <p:cNvSpPr/>
          <p:nvPr/>
        </p:nvSpPr>
        <p:spPr>
          <a:xfrm>
            <a:off x="2363690" y="5128627"/>
            <a:ext cx="614263" cy="276995"/>
          </a:xfrm>
          <a:prstGeom prst="rect">
            <a:avLst/>
          </a:prstGeom>
        </p:spPr>
        <p:txBody>
          <a:bodyPr wrap="none" lIns="91436" tIns="45718" rIns="91436" bIns="45718">
            <a:spAutoFit/>
          </a:bodyPr>
          <a:lstStyle/>
          <a:p>
            <a:pPr algn="ctr" defTabSz="685603">
              <a:defRPr/>
            </a:pPr>
            <a:r>
              <a:rPr lang="en-US" sz="1200" b="0" kern="0">
                <a:ln>
                  <a:solidFill>
                    <a:srgbClr val="505050">
                      <a:alpha val="0"/>
                    </a:srgbClr>
                  </a:solidFill>
                </a:ln>
                <a:solidFill>
                  <a:srgbClr val="FFFFFF">
                    <a:alpha val="99000"/>
                  </a:srgbClr>
                </a:solidFill>
                <a:latin typeface="Segoe UI"/>
                <a:cs typeface="+mn-cs"/>
              </a:rPr>
              <a:t>UD #1</a:t>
            </a:r>
          </a:p>
        </p:txBody>
      </p:sp>
    </p:spTree>
    <p:extLst>
      <p:ext uri="{BB962C8B-B14F-4D97-AF65-F5344CB8AC3E}">
        <p14:creationId xmlns:p14="http://schemas.microsoft.com/office/powerpoint/2010/main" val="3292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2" grpId="0" animBg="1"/>
      <p:bldP spid="47" grpId="0"/>
      <p:bldP spid="48" grpId="0"/>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5466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212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b="0" dirty="0">
                <a:solidFill>
                  <a:schemeClr val="bg1"/>
                </a:solidFill>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dirty="0">
              <a:solidFill>
                <a:schemeClr val="bg1"/>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92019"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chemeClr val="bg1"/>
                </a:solidFill>
              </a:rPr>
              <a:t>VM Scale Sets</a:t>
            </a:r>
          </a:p>
        </p:txBody>
      </p:sp>
      <p:sp>
        <p:nvSpPr>
          <p:cNvPr id="6" name="AutoShape 3"/>
          <p:cNvSpPr>
            <a:spLocks noChangeAspect="1" noChangeArrowheads="1" noTextEdit="1"/>
          </p:cNvSpPr>
          <p:nvPr/>
        </p:nvSpPr>
        <p:spPr bwMode="auto">
          <a:xfrm>
            <a:off x="5956325" y="1561186"/>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5779509"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453152" y="2314789"/>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3643390"/>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3643390"/>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3643582"/>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3633769"/>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5557863" y="4374286"/>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6369068" y="4374286"/>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180269" y="4374479"/>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91475" y="4364666"/>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01932" y="1749132"/>
            <a:ext cx="4874309" cy="2589170"/>
          </a:xfrm>
        </p:spPr>
        <p:txBody>
          <a:bodyPr/>
          <a:lstStyle/>
          <a:p>
            <a:pPr marL="252062" indent="-252062">
              <a:buFont typeface="Arial" panose="020B0604020202020204" pitchFamily="34" charset="0"/>
              <a:buChar char="•"/>
            </a:pPr>
            <a:r>
              <a:rPr lang="en-US" sz="1500" dirty="0"/>
              <a:t>Manually </a:t>
            </a:r>
            <a:r>
              <a:rPr lang="en-US" sz="1500" b="1" dirty="0"/>
              <a:t>scale</a:t>
            </a:r>
            <a:r>
              <a:rPr lang="en-US" sz="1500" dirty="0"/>
              <a:t> with ‘capacity’ property</a:t>
            </a:r>
          </a:p>
          <a:p>
            <a:pPr marL="252062" indent="-252062">
              <a:buFont typeface="Arial" panose="020B0604020202020204" pitchFamily="34" charset="0"/>
              <a:buChar char="•"/>
            </a:pPr>
            <a:r>
              <a:rPr lang="en-US" sz="1500" b="1" dirty="0" err="1"/>
              <a:t>Autoscale</a:t>
            </a:r>
            <a:r>
              <a:rPr lang="en-US" sz="1500" dirty="0"/>
              <a:t> with host metrics (MDM pipeline) or diagnostic extensions​</a:t>
            </a:r>
          </a:p>
          <a:p>
            <a:pPr marL="252062" indent="-252062">
              <a:buFont typeface="Arial" panose="020B0604020202020204" pitchFamily="34" charset="0"/>
              <a:buChar char="•"/>
            </a:pPr>
            <a:r>
              <a:rPr lang="en-US" sz="1500" dirty="0"/>
              <a:t>Small buy-in: Deploy/manage sets of 0-&gt;100 identically configured VMs ​</a:t>
            </a:r>
          </a:p>
          <a:p>
            <a:pPr marL="252062" indent="-252062">
              <a:buFont typeface="Arial" panose="020B0604020202020204" pitchFamily="34" charset="0"/>
              <a:buChar char="•"/>
            </a:pPr>
            <a:r>
              <a:rPr lang="en-US" sz="1500" b="1" dirty="0"/>
              <a:t>Guest OS patching</a:t>
            </a:r>
            <a:r>
              <a:rPr lang="en-US" sz="1500" dirty="0"/>
              <a:t>: Patching primitives allow manually triggered rolling upgrades​​</a:t>
            </a:r>
          </a:p>
          <a:p>
            <a:pPr marL="252062" indent="-252062">
              <a:buFont typeface="Arial" panose="020B0604020202020204" pitchFamily="34" charset="0"/>
              <a:buChar char="•"/>
            </a:pPr>
            <a:r>
              <a:rPr lang="en-US" sz="1500" b="1" dirty="0"/>
              <a:t>High-availability</a:t>
            </a:r>
            <a:r>
              <a:rPr lang="en-US" sz="1500" dirty="0"/>
              <a:t> – implicit availability set with 5 FDs/5 UDs​</a:t>
            </a:r>
            <a:endParaRPr lang="en-US" sz="1350" dirty="0"/>
          </a:p>
          <a:p>
            <a:pPr marL="294071" lvl="1" indent="-126030">
              <a:buFont typeface="Arial" panose="020B0604020202020204" pitchFamily="34" charset="0"/>
              <a:buChar char="•"/>
            </a:pPr>
            <a:endParaRPr lang="en-US" sz="825" dirty="0"/>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4964186" y="1083709"/>
            <a:ext cx="4352892" cy="2785319"/>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5117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2" name="Text Placeholder 1">
            <a:extLst>
              <a:ext uri="{FF2B5EF4-FFF2-40B4-BE49-F238E27FC236}">
                <a16:creationId xmlns:a16="http://schemas.microsoft.com/office/drawing/2014/main" id="{91755264-A635-48DC-8181-7C0BBF0938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74729EB-74B6-46DF-AF64-E18279620486}"/>
              </a:ext>
            </a:extLst>
          </p:cNvPr>
          <p:cNvSpPr>
            <a:spLocks noGrp="1"/>
          </p:cNvSpPr>
          <p:nvPr>
            <p:ph type="body" sz="quarter" idx="10"/>
          </p:nvPr>
        </p:nvSpPr>
        <p:spPr/>
        <p:txBody>
          <a:bodyPr/>
          <a:lstStyle/>
          <a:p>
            <a:endParaRPr lang="en-US"/>
          </a:p>
        </p:txBody>
      </p:sp>
      <p:sp>
        <p:nvSpPr>
          <p:cNvPr id="4" name="Text Placeholder 1"/>
          <p:cNvSpPr txBox="1">
            <a:spLocks/>
          </p:cNvSpPr>
          <p:nvPr/>
        </p:nvSpPr>
        <p:spPr>
          <a:xfrm>
            <a:off x="166446" y="2602834"/>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trigger and action rules</a:t>
            </a:r>
          </a:p>
        </p:txBody>
      </p:sp>
      <p:sp>
        <p:nvSpPr>
          <p:cNvPr id="7" name="Text Placeholder 1"/>
          <p:cNvSpPr txBox="1">
            <a:spLocks/>
          </p:cNvSpPr>
          <p:nvPr/>
        </p:nvSpPr>
        <p:spPr>
          <a:xfrm>
            <a:off x="166446" y="2107085"/>
            <a:ext cx="5265987" cy="460438"/>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Define Max – Min VMs</a:t>
            </a:r>
          </a:p>
        </p:txBody>
      </p:sp>
      <p:sp>
        <p:nvSpPr>
          <p:cNvPr id="8" name="Text Placeholder 1"/>
          <p:cNvSpPr txBox="1">
            <a:spLocks/>
          </p:cNvSpPr>
          <p:nvPr/>
        </p:nvSpPr>
        <p:spPr>
          <a:xfrm>
            <a:off x="166446" y="3092092"/>
            <a:ext cx="5454602" cy="1820041"/>
          </a:xfrm>
          <a:prstGeom prst="rect">
            <a:avLst/>
          </a:prstGeom>
        </p:spPr>
        <p:txBody>
          <a:bodyPr vert="horz" wrap="square" lIns="109672" tIns="68544" rIns="109672" bIns="6854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51964" indent="-251964" defTabSz="685383">
              <a:defRPr/>
            </a:pPr>
            <a:r>
              <a:rPr lang="en-US" sz="2325" b="0" dirty="0">
                <a:solidFill>
                  <a:srgbClr val="353535"/>
                </a:solidFill>
              </a:rPr>
              <a:t>Standard audit / email notifications</a:t>
            </a:r>
          </a:p>
          <a:p>
            <a:pPr marL="251964" indent="-251964" defTabSz="685383">
              <a:defRPr/>
            </a:pPr>
            <a:r>
              <a:rPr lang="en-US" sz="2325" b="0" dirty="0">
                <a:solidFill>
                  <a:srgbClr val="353535"/>
                </a:solidFill>
              </a:rPr>
              <a:t>Define </a:t>
            </a:r>
            <a:r>
              <a:rPr lang="en-US" sz="2325" b="0" dirty="0" err="1">
                <a:solidFill>
                  <a:srgbClr val="353535"/>
                </a:solidFill>
              </a:rPr>
              <a:t>webhooks</a:t>
            </a:r>
            <a:r>
              <a:rPr lang="en-US" sz="2325" b="0" dirty="0">
                <a:solidFill>
                  <a:srgbClr val="353535"/>
                </a:solidFill>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677" y="2107086"/>
            <a:ext cx="2672629" cy="3644229"/>
          </a:xfrm>
          <a:prstGeom prst="rect">
            <a:avLst/>
          </a:prstGeom>
        </p:spPr>
      </p:pic>
    </p:spTree>
    <p:extLst>
      <p:ext uri="{BB962C8B-B14F-4D97-AF65-F5344CB8AC3E}">
        <p14:creationId xmlns:p14="http://schemas.microsoft.com/office/powerpoint/2010/main" val="168679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50C4-9AF2-4505-8B84-E657889EE242}"/>
              </a:ext>
            </a:extLst>
          </p:cNvPr>
          <p:cNvSpPr>
            <a:spLocks noGrp="1"/>
          </p:cNvSpPr>
          <p:nvPr>
            <p:ph type="title"/>
          </p:nvPr>
        </p:nvSpPr>
        <p:spPr/>
        <p:txBody>
          <a:bodyPr/>
          <a:lstStyle/>
          <a:p>
            <a:r>
              <a:rPr lang="en-US" dirty="0"/>
              <a:t>CAVEAT EMPTOR!!!!!!!</a:t>
            </a:r>
          </a:p>
        </p:txBody>
      </p:sp>
      <p:sp>
        <p:nvSpPr>
          <p:cNvPr id="3" name="Text Placeholder 2">
            <a:extLst>
              <a:ext uri="{FF2B5EF4-FFF2-40B4-BE49-F238E27FC236}">
                <a16:creationId xmlns:a16="http://schemas.microsoft.com/office/drawing/2014/main" id="{BD6058C7-876E-4669-B4AF-01D40C0191C3}"/>
              </a:ext>
            </a:extLst>
          </p:cNvPr>
          <p:cNvSpPr>
            <a:spLocks noGrp="1"/>
          </p:cNvSpPr>
          <p:nvPr>
            <p:ph type="body" sz="quarter" idx="10"/>
          </p:nvPr>
        </p:nvSpPr>
        <p:spPr>
          <a:xfrm>
            <a:off x="201930" y="1749371"/>
            <a:ext cx="8741309" cy="2343847"/>
          </a:xfrm>
        </p:spPr>
        <p:txBody>
          <a:bodyPr/>
          <a:lstStyle/>
          <a:p>
            <a:r>
              <a:rPr lang="en-US" dirty="0"/>
              <a:t>The following 6 slides are NOT everything for exam topics</a:t>
            </a:r>
          </a:p>
          <a:p>
            <a:r>
              <a:rPr lang="en-US" dirty="0"/>
              <a:t>The focus is on what is new with 70-535 versus 70-534</a:t>
            </a:r>
          </a:p>
          <a:p>
            <a:r>
              <a:rPr lang="en-US" dirty="0"/>
              <a:t>You MUST review </a:t>
            </a:r>
            <a:r>
              <a:rPr lang="en-US" dirty="0">
                <a:hlinkClick r:id="rId3"/>
              </a:rPr>
              <a:t>aka.ms/70-535</a:t>
            </a:r>
            <a:r>
              <a:rPr lang="en-US" dirty="0"/>
              <a:t> for ALL of the objectives</a:t>
            </a:r>
          </a:p>
          <a:p>
            <a:r>
              <a:rPr lang="en-US" dirty="0"/>
              <a:t>AND if you are familiar with the </a:t>
            </a:r>
            <a:r>
              <a:rPr lang="en-US" dirty="0">
                <a:hlinkClick r:id="rId4"/>
              </a:rPr>
              <a:t>older topics</a:t>
            </a:r>
            <a:r>
              <a:rPr lang="en-US" dirty="0"/>
              <a:t> = Good</a:t>
            </a:r>
          </a:p>
          <a:p>
            <a:r>
              <a:rPr lang="en-US" dirty="0"/>
              <a:t>If you are not, then ALSO watch </a:t>
            </a:r>
            <a:r>
              <a:rPr lang="en-US" dirty="0">
                <a:hlinkClick r:id="rId5"/>
              </a:rPr>
              <a:t>aka.ms/Ignite/70-534</a:t>
            </a:r>
            <a:r>
              <a:rPr lang="en-US" dirty="0"/>
              <a:t> </a:t>
            </a:r>
          </a:p>
        </p:txBody>
      </p:sp>
    </p:spTree>
    <p:extLst>
      <p:ext uri="{BB962C8B-B14F-4D97-AF65-F5344CB8AC3E}">
        <p14:creationId xmlns:p14="http://schemas.microsoft.com/office/powerpoint/2010/main" val="126524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D76086-2F61-9D43-80B0-00FCAB7D80C0}"/>
              </a:ext>
            </a:extLst>
          </p:cNvPr>
          <p:cNvSpPr/>
          <p:nvPr/>
        </p:nvSpPr>
        <p:spPr bwMode="auto">
          <a:xfrm>
            <a:off x="1" y="857250"/>
            <a:ext cx="4239491" cy="51435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199644" y="1074384"/>
            <a:ext cx="4039848" cy="1047589"/>
          </a:xfrm>
        </p:spPr>
        <p:txBody>
          <a:bodyPr/>
          <a:lstStyle/>
          <a:p>
            <a:r>
              <a:rPr lang="en-US" spc="0">
                <a:solidFill>
                  <a:srgbClr val="0078D4"/>
                </a:solidFill>
              </a:rPr>
              <a:t>New VM Scale Sets </a:t>
            </a:r>
            <a:r>
              <a:rPr lang="en-US" spc="0">
                <a:solidFill>
                  <a:srgbClr val="0078D4"/>
                </a:solidFill>
                <a:cs typeface="Segoe UI Light"/>
              </a:rPr>
              <a:t>enhancements</a:t>
            </a:r>
            <a:endParaRPr lang="en-US"/>
          </a:p>
        </p:txBody>
      </p:sp>
      <p:sp>
        <p:nvSpPr>
          <p:cNvPr id="33" name="Text Placeholder 3">
            <a:extLst>
              <a:ext uri="{FF2B5EF4-FFF2-40B4-BE49-F238E27FC236}">
                <a16:creationId xmlns:a16="http://schemas.microsoft.com/office/drawing/2014/main" id="{EEE1F9EA-49D8-4020-BF5E-5FB05AB15A2F}"/>
              </a:ext>
            </a:extLst>
          </p:cNvPr>
          <p:cNvSpPr txBox="1">
            <a:spLocks/>
          </p:cNvSpPr>
          <p:nvPr/>
        </p:nvSpPr>
        <p:spPr>
          <a:xfrm>
            <a:off x="333970" y="2301532"/>
            <a:ext cx="3517061" cy="2959272"/>
          </a:xfrm>
          <a:prstGeom prst="rect">
            <a:avLst/>
          </a:prstGeom>
          <a:noFill/>
          <a:ln>
            <a:noFill/>
          </a:ln>
        </p:spPr>
        <p:txBody>
          <a:bodyPr vert="horz" wrap="square" lIns="109728" tIns="68580" rIns="109728" bIns="68580" rtlCol="0" anchor="t">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685775" rtl="0" eaLnBrk="1" fontAlgn="auto" latinLnBrk="0" hangingPunct="1">
              <a:lnSpc>
                <a:spcPct val="90000"/>
              </a:lnSpc>
              <a:spcBef>
                <a:spcPts val="900"/>
              </a:spcBef>
              <a:spcAft>
                <a:spcPts val="0"/>
              </a:spcAft>
              <a:buClr>
                <a:srgbClr val="0078D4"/>
              </a:buClr>
              <a:buSzPct val="90000"/>
              <a:buFont typeface="Arial" pitchFamily="34" charset="0"/>
              <a:buNone/>
              <a:tabLst/>
              <a:defRPr/>
            </a:pPr>
            <a:r>
              <a:rPr kumimoji="0" lang="en-US" sz="1350" b="1"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With VM Scale Sets, you can confidently deploy thousands of identical Virtual Machines in minutes and focus on what matters—your application.</a:t>
            </a:r>
            <a:r>
              <a:rPr kumimoji="0" lang="en-US" sz="1350" b="1" i="0" u="none" strike="noStrike" kern="1200" cap="none" spc="0" normalizeH="0" baseline="0" noProof="0">
                <a:ln>
                  <a:noFill/>
                </a:ln>
                <a:solidFill>
                  <a:srgbClr val="FF0000"/>
                </a:solidFill>
                <a:effectLst/>
                <a:uLnTx/>
                <a:uFillTx/>
                <a:latin typeface="Segoe UI Light" panose="020B0502040204020203" pitchFamily="34" charset="0"/>
                <a:ea typeface="+mn-ea"/>
                <a:cs typeface="Segoe UI Light" panose="020B0502040204020203" pitchFamily="34" charset="0"/>
              </a:rPr>
              <a:t> </a:t>
            </a:r>
            <a:endParaRPr kumimoji="0" lang="en-US" sz="1350" b="1"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endParaRPr>
          </a:p>
          <a:p>
            <a:pPr marL="214313" marR="0" lvl="0" indent="-214313" algn="l" defTabSz="685775" rtl="0" eaLnBrk="1" fontAlgn="auto" latinLnBrk="0" hangingPunct="1">
              <a:lnSpc>
                <a:spcPct val="90000"/>
              </a:lnSpc>
              <a:spcBef>
                <a:spcPts val="900"/>
              </a:spcBef>
              <a:spcAft>
                <a:spcPts val="0"/>
              </a:spcAft>
              <a:buClr>
                <a:srgbClr val="0078D4"/>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Provides auto scale-out and scale-in based on health checks</a:t>
            </a:r>
          </a:p>
          <a:p>
            <a:pPr marL="214313" marR="0" lvl="0" indent="-214313" algn="l" defTabSz="685775" rtl="0" eaLnBrk="1" fontAlgn="auto" latinLnBrk="0" hangingPunct="1">
              <a:lnSpc>
                <a:spcPct val="90000"/>
              </a:lnSpc>
              <a:spcBef>
                <a:spcPts val="900"/>
              </a:spcBef>
              <a:spcAft>
                <a:spcPts val="0"/>
              </a:spcAft>
              <a:buClr>
                <a:srgbClr val="0078D4"/>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Enables easy integration with Azure SLB or App Gateway</a:t>
            </a:r>
            <a:endParaRPr kumimoji="0" lang="en-US" sz="1200" b="0" i="0" u="none" strike="noStrike" kern="1200" cap="none" spc="0" normalizeH="0" baseline="0" noProof="0">
              <a:ln>
                <a:noFill/>
              </a:ln>
              <a:solidFill>
                <a:srgbClr val="505050"/>
              </a:solidFill>
              <a:effectLst/>
              <a:uLnTx/>
              <a:uFillTx/>
              <a:latin typeface="Segoe UI"/>
              <a:ea typeface="+mn-ea"/>
              <a:cs typeface="Segoe UI"/>
            </a:endParaRPr>
          </a:p>
          <a:p>
            <a:pPr marL="214313" marR="0" lvl="0" indent="-214313" algn="l" defTabSz="685775" rtl="0" eaLnBrk="1" fontAlgn="auto" latinLnBrk="0" hangingPunct="1">
              <a:lnSpc>
                <a:spcPct val="90000"/>
              </a:lnSpc>
              <a:spcBef>
                <a:spcPts val="900"/>
              </a:spcBef>
              <a:spcAft>
                <a:spcPts val="0"/>
              </a:spcAft>
              <a:buClr>
                <a:srgbClr val="0078D4"/>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Auto-OS image update for guest images</a:t>
            </a:r>
            <a:endParaRPr kumimoji="0" lang="en-US" sz="1200" b="0" i="0" u="none" strike="noStrike" kern="1200" cap="none" spc="0" normalizeH="0" baseline="0" noProof="0">
              <a:ln>
                <a:noFill/>
              </a:ln>
              <a:solidFill>
                <a:srgbClr val="505050"/>
              </a:solidFill>
              <a:effectLst/>
              <a:uLnTx/>
              <a:uFillTx/>
              <a:latin typeface="Segoe UI"/>
              <a:ea typeface="+mn-ea"/>
              <a:cs typeface="Segoe UI"/>
            </a:endParaRPr>
          </a:p>
          <a:p>
            <a:pPr marL="214313" marR="0" lvl="0" indent="-214313" algn="l" defTabSz="685775" rtl="0" eaLnBrk="1" fontAlgn="auto" latinLnBrk="0" hangingPunct="1">
              <a:lnSpc>
                <a:spcPct val="90000"/>
              </a:lnSpc>
              <a:spcBef>
                <a:spcPts val="900"/>
              </a:spcBef>
              <a:spcAft>
                <a:spcPts val="0"/>
              </a:spcAft>
              <a:buClr>
                <a:srgbClr val="0078D4"/>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Deploy low-priority VMs and realize cost savings</a:t>
            </a:r>
          </a:p>
          <a:p>
            <a:pPr marL="214313" marR="0" lvl="0" indent="-214313" algn="l" defTabSz="685775" rtl="0" eaLnBrk="1" fontAlgn="auto" latinLnBrk="0" hangingPunct="1">
              <a:lnSpc>
                <a:spcPct val="90000"/>
              </a:lnSpc>
              <a:spcBef>
                <a:spcPts val="900"/>
              </a:spcBef>
              <a:spcAft>
                <a:spcPts val="0"/>
              </a:spcAft>
              <a:buClr>
                <a:srgbClr val="0078D4"/>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Support for cross-zone deployment</a:t>
            </a:r>
          </a:p>
        </p:txBody>
      </p:sp>
      <p:grpSp>
        <p:nvGrpSpPr>
          <p:cNvPr id="14" name="Group 13">
            <a:extLst>
              <a:ext uri="{FF2B5EF4-FFF2-40B4-BE49-F238E27FC236}">
                <a16:creationId xmlns:a16="http://schemas.microsoft.com/office/drawing/2014/main" id="{47F118C7-561C-3544-8EDB-37AAA3705979}"/>
              </a:ext>
            </a:extLst>
          </p:cNvPr>
          <p:cNvGrpSpPr>
            <a:grpSpLocks noChangeAspect="1"/>
          </p:cNvGrpSpPr>
          <p:nvPr/>
        </p:nvGrpSpPr>
        <p:grpSpPr>
          <a:xfrm>
            <a:off x="5325181" y="1670596"/>
            <a:ext cx="2143125" cy="3712752"/>
            <a:chOff x="6096000" y="1285940"/>
            <a:chExt cx="2238375" cy="3877763"/>
          </a:xfrm>
        </p:grpSpPr>
        <p:pic>
          <p:nvPicPr>
            <p:cNvPr id="15" name="Picture 14">
              <a:extLst>
                <a:ext uri="{FF2B5EF4-FFF2-40B4-BE49-F238E27FC236}">
                  <a16:creationId xmlns:a16="http://schemas.microsoft.com/office/drawing/2014/main" id="{29CC1E95-A12C-CF4E-AED6-36B76F321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85940"/>
              <a:ext cx="2095500" cy="904875"/>
            </a:xfrm>
            <a:prstGeom prst="rect">
              <a:avLst/>
            </a:prstGeom>
          </p:spPr>
        </p:pic>
        <p:pic>
          <p:nvPicPr>
            <p:cNvPr id="16" name="Picture 15">
              <a:extLst>
                <a:ext uri="{FF2B5EF4-FFF2-40B4-BE49-F238E27FC236}">
                  <a16:creationId xmlns:a16="http://schemas.microsoft.com/office/drawing/2014/main" id="{5E092D35-88FF-AA4B-BF0D-59F7A6874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5" y="4115953"/>
              <a:ext cx="2095500" cy="1047750"/>
            </a:xfrm>
            <a:prstGeom prst="rect">
              <a:avLst/>
            </a:prstGeom>
          </p:spPr>
        </p:pic>
        <p:pic>
          <p:nvPicPr>
            <p:cNvPr id="17" name="Picture 16">
              <a:extLst>
                <a:ext uri="{FF2B5EF4-FFF2-40B4-BE49-F238E27FC236}">
                  <a16:creationId xmlns:a16="http://schemas.microsoft.com/office/drawing/2014/main" id="{4F3FBE50-6F94-594C-98DA-C66AB487C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376631"/>
              <a:ext cx="2238375" cy="1143000"/>
            </a:xfrm>
            <a:prstGeom prst="rect">
              <a:avLst/>
            </a:prstGeom>
          </p:spPr>
        </p:pic>
      </p:grpSp>
      <p:sp>
        <p:nvSpPr>
          <p:cNvPr id="25" name="Rectangle: Top Corners Rounded 11">
            <a:extLst>
              <a:ext uri="{FF2B5EF4-FFF2-40B4-BE49-F238E27FC236}">
                <a16:creationId xmlns:a16="http://schemas.microsoft.com/office/drawing/2014/main" id="{F66F957C-38FC-7D4E-8642-EE1DAE8FA9DD}"/>
              </a:ext>
            </a:extLst>
          </p:cNvPr>
          <p:cNvSpPr/>
          <p:nvPr/>
        </p:nvSpPr>
        <p:spPr bwMode="auto">
          <a:xfrm rot="16200000">
            <a:off x="8273033" y="5148286"/>
            <a:ext cx="426501" cy="1212251"/>
          </a:xfrm>
          <a:prstGeom prst="snip1Rect">
            <a:avLst/>
          </a:prstGeom>
          <a:solidFill>
            <a:schemeClr val="bg1">
              <a:lumMod val="95000"/>
            </a:schemeClr>
          </a:solidFill>
          <a:ln w="12700" cap="sq">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206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B2AC39A-56FD-481A-B411-2FE1F31A7B49}"/>
              </a:ext>
            </a:extLst>
          </p:cNvPr>
          <p:cNvSpPr/>
          <p:nvPr/>
        </p:nvSpPr>
        <p:spPr>
          <a:xfrm>
            <a:off x="7961281" y="5626606"/>
            <a:ext cx="931996" cy="300082"/>
          </a:xfrm>
          <a:prstGeom prst="rect">
            <a:avLst/>
          </a:prstGeom>
        </p:spPr>
        <p:txBody>
          <a:bodyPr wrap="square">
            <a:spAutoFit/>
          </a:bodyPr>
          <a:lstStyle/>
          <a:p>
            <a:pPr marL="0" marR="0" lvl="0" indent="0" algn="l" defTabSz="699354" rtl="0" eaLnBrk="1" fontAlgn="base" latinLnBrk="0" hangingPunct="1">
              <a:lnSpc>
                <a:spcPct val="9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Public Preview</a:t>
            </a:r>
          </a:p>
          <a:p>
            <a:pPr marL="0" marR="0" lvl="0" indent="0" algn="l" defTabSz="699354" rtl="0" eaLnBrk="1" fontAlgn="base" latinLnBrk="0" hangingPunct="1">
              <a:lnSpc>
                <a:spcPct val="9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April ‘18</a:t>
            </a:r>
          </a:p>
        </p:txBody>
      </p:sp>
    </p:spTree>
    <p:extLst>
      <p:ext uri="{BB962C8B-B14F-4D97-AF65-F5344CB8AC3E}">
        <p14:creationId xmlns:p14="http://schemas.microsoft.com/office/powerpoint/2010/main" val="1640691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sp>
        <p:nvSpPr>
          <p:cNvPr id="2" name="Text Placeholder 1">
            <a:extLst>
              <a:ext uri="{FF2B5EF4-FFF2-40B4-BE49-F238E27FC236}">
                <a16:creationId xmlns:a16="http://schemas.microsoft.com/office/drawing/2014/main" id="{E6B2AB1E-CC3A-4999-BDE2-83F8DA3CF98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3D80E37-357F-4143-8AB4-5D8CDB059A9E}"/>
              </a:ext>
            </a:extLst>
          </p:cNvPr>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318338" y="2027575"/>
          <a:ext cx="8316978" cy="2843656"/>
        </p:xfrm>
        <a:graphic>
          <a:graphicData uri="http://schemas.openxmlformats.org/drawingml/2006/table">
            <a:tbl>
              <a:tblPr firstRow="1" bandRow="1">
                <a:tableStyleId>{5C22544A-7EE6-4342-B048-85BDC9FD1C3A}</a:tableStyleId>
              </a:tblPr>
              <a:tblGrid>
                <a:gridCol w="2096995">
                  <a:extLst>
                    <a:ext uri="{9D8B030D-6E8A-4147-A177-3AD203B41FA5}">
                      <a16:colId xmlns:a16="http://schemas.microsoft.com/office/drawing/2014/main" val="3270326853"/>
                    </a:ext>
                  </a:extLst>
                </a:gridCol>
                <a:gridCol w="6219983">
                  <a:extLst>
                    <a:ext uri="{9D8B030D-6E8A-4147-A177-3AD203B41FA5}">
                      <a16:colId xmlns:a16="http://schemas.microsoft.com/office/drawing/2014/main" val="2385309107"/>
                    </a:ext>
                  </a:extLst>
                </a:gridCol>
              </a:tblGrid>
              <a:tr h="339439">
                <a:tc>
                  <a:txBody>
                    <a:bodyPr/>
                    <a:lstStyle/>
                    <a:p>
                      <a:r>
                        <a:rPr lang="en-US" sz="1400" dirty="0"/>
                        <a:t>Model</a:t>
                      </a:r>
                    </a:p>
                  </a:txBody>
                  <a:tcPr marL="68570" marR="68570" marT="34290" marB="34290"/>
                </a:tc>
                <a:tc>
                  <a:txBody>
                    <a:bodyPr/>
                    <a:lstStyle/>
                    <a:p>
                      <a:r>
                        <a:rPr lang="en-US" sz="1400" dirty="0"/>
                        <a:t>When to use</a:t>
                      </a:r>
                    </a:p>
                  </a:txBody>
                  <a:tcPr marL="68570" marR="68570" marT="34290" marB="34290"/>
                </a:tc>
                <a:extLst>
                  <a:ext uri="{0D108BD9-81ED-4DB2-BD59-A6C34878D82A}">
                    <a16:rowId xmlns:a16="http://schemas.microsoft.com/office/drawing/2014/main" val="1824172941"/>
                  </a:ext>
                </a:extLst>
              </a:tr>
              <a:tr h="339439">
                <a:tc>
                  <a:txBody>
                    <a:bodyPr/>
                    <a:lstStyle/>
                    <a:p>
                      <a:r>
                        <a:rPr lang="en-US" sz="1400" b="1" dirty="0"/>
                        <a:t>Marketplace</a:t>
                      </a:r>
                    </a:p>
                  </a:txBody>
                  <a:tcPr marL="68570" marR="68570" marT="34290" marB="34290"/>
                </a:tc>
                <a:tc>
                  <a:txBody>
                    <a:bodyPr/>
                    <a:lstStyle/>
                    <a:p>
                      <a:r>
                        <a:rPr lang="en-US" sz="1400" dirty="0"/>
                        <a:t>Off the shelf solutions.</a:t>
                      </a:r>
                    </a:p>
                  </a:txBody>
                  <a:tcPr marL="68570" marR="68570" marT="34290" marB="34290"/>
                </a:tc>
                <a:extLst>
                  <a:ext uri="{0D108BD9-81ED-4DB2-BD59-A6C34878D82A}">
                    <a16:rowId xmlns:a16="http://schemas.microsoft.com/office/drawing/2014/main" val="535270435"/>
                  </a:ext>
                </a:extLst>
              </a:tr>
              <a:tr h="339439">
                <a:tc>
                  <a:txBody>
                    <a:bodyPr/>
                    <a:lstStyle/>
                    <a:p>
                      <a:r>
                        <a:rPr lang="en-US" sz="1400" b="1" dirty="0"/>
                        <a:t>VM Extensions</a:t>
                      </a:r>
                    </a:p>
                  </a:txBody>
                  <a:tcPr marL="68570" marR="68570" marT="34290" marB="34290"/>
                </a:tc>
                <a:tc>
                  <a:txBody>
                    <a:bodyPr/>
                    <a:lstStyle/>
                    <a:p>
                      <a:r>
                        <a:rPr lang="en-US" sz="1400" dirty="0"/>
                        <a:t>Full control over app lifecycle management.</a:t>
                      </a:r>
                    </a:p>
                  </a:txBody>
                  <a:tcPr marL="68570" marR="68570" marT="34290" marB="34290"/>
                </a:tc>
                <a:extLst>
                  <a:ext uri="{0D108BD9-81ED-4DB2-BD59-A6C34878D82A}">
                    <a16:rowId xmlns:a16="http://schemas.microsoft.com/office/drawing/2014/main" val="2882835114"/>
                  </a:ext>
                </a:extLst>
              </a:tr>
              <a:tr h="480060">
                <a:tc>
                  <a:txBody>
                    <a:bodyPr/>
                    <a:lstStyle/>
                    <a:p>
                      <a:r>
                        <a:rPr lang="en-US" sz="1400" b="1" dirty="0"/>
                        <a:t>Custom data/</a:t>
                      </a:r>
                      <a:r>
                        <a:rPr lang="en-US" sz="1400" b="1" dirty="0" err="1"/>
                        <a:t>unattend</a:t>
                      </a:r>
                      <a:endParaRPr lang="en-US" sz="1400" b="1" dirty="0"/>
                    </a:p>
                  </a:txBody>
                  <a:tcPr marL="68570" marR="68570" marT="34290" marB="34290"/>
                </a:tc>
                <a:tc>
                  <a:txBody>
                    <a:bodyPr/>
                    <a:lstStyle/>
                    <a:p>
                      <a:r>
                        <a:rPr lang="en-US" sz="1400" dirty="0"/>
                        <a:t>Install custom app independently of external network.</a:t>
                      </a:r>
                    </a:p>
                  </a:txBody>
                  <a:tcPr marL="68570" marR="68570" marT="34290" marB="34290"/>
                </a:tc>
                <a:extLst>
                  <a:ext uri="{0D108BD9-81ED-4DB2-BD59-A6C34878D82A}">
                    <a16:rowId xmlns:a16="http://schemas.microsoft.com/office/drawing/2014/main" val="2629156300"/>
                  </a:ext>
                </a:extLst>
              </a:tr>
              <a:tr h="480060">
                <a:tc>
                  <a:txBody>
                    <a:bodyPr/>
                    <a:lstStyle/>
                    <a:p>
                      <a:r>
                        <a:rPr lang="en-US" sz="1400" b="1" dirty="0"/>
                        <a:t>Configuration manager</a:t>
                      </a:r>
                    </a:p>
                  </a:txBody>
                  <a:tcPr marL="68570" marR="68570" marT="34290" marB="34290"/>
                </a:tc>
                <a:tc>
                  <a:txBody>
                    <a:bodyPr/>
                    <a:lstStyle/>
                    <a:p>
                      <a:r>
                        <a:rPr lang="en-US" sz="1400" dirty="0"/>
                        <a:t>Centrally managed app installation, credentials &amp; maintenance.</a:t>
                      </a:r>
                    </a:p>
                  </a:txBody>
                  <a:tcPr marL="68570" marR="68570" marT="34290" marB="34290"/>
                </a:tc>
                <a:extLst>
                  <a:ext uri="{0D108BD9-81ED-4DB2-BD59-A6C34878D82A}">
                    <a16:rowId xmlns:a16="http://schemas.microsoft.com/office/drawing/2014/main" val="3742480625"/>
                  </a:ext>
                </a:extLst>
              </a:tr>
              <a:tr h="339439">
                <a:tc>
                  <a:txBody>
                    <a:bodyPr/>
                    <a:lstStyle/>
                    <a:p>
                      <a:r>
                        <a:rPr lang="en-US" sz="1400" b="1" dirty="0"/>
                        <a:t>Containerized</a:t>
                      </a:r>
                    </a:p>
                  </a:txBody>
                  <a:tcPr marL="68570" marR="68570" marT="34290" marB="34290"/>
                </a:tc>
                <a:tc>
                  <a:txBody>
                    <a:bodyPr/>
                    <a:lstStyle/>
                    <a:p>
                      <a:r>
                        <a:rPr lang="en-US" sz="1400" dirty="0"/>
                        <a:t>Abstract app management from infrastructure. Cloud/DC agnostic.</a:t>
                      </a:r>
                    </a:p>
                  </a:txBody>
                  <a:tcPr marL="68570" marR="68570" marT="34290" marB="34290"/>
                </a:tc>
                <a:extLst>
                  <a:ext uri="{0D108BD9-81ED-4DB2-BD59-A6C34878D82A}">
                    <a16:rowId xmlns:a16="http://schemas.microsoft.com/office/drawing/2014/main" val="2543906882"/>
                  </a:ext>
                </a:extLst>
              </a:tr>
              <a:tr h="480060">
                <a:tc>
                  <a:txBody>
                    <a:bodyPr/>
                    <a:lstStyle/>
                    <a:p>
                      <a:r>
                        <a:rPr lang="en-US" sz="1400" b="1" dirty="0"/>
                        <a:t>Custom image</a:t>
                      </a:r>
                    </a:p>
                  </a:txBody>
                  <a:tcPr marL="68570" marR="68570" marT="34290" marB="34290"/>
                </a:tc>
                <a:tc>
                  <a:txBody>
                    <a:bodyPr/>
                    <a:lstStyle/>
                    <a:p>
                      <a:r>
                        <a:rPr lang="en-US" sz="1400" dirty="0"/>
                        <a:t>Small self-contained apps. Fast deploy. Immutable build, test, deploy pipelines.</a:t>
                      </a:r>
                    </a:p>
                  </a:txBody>
                  <a:tcPr marL="68570" marR="68570" marT="34290" marB="34290"/>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98944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5940711" y="-2662579"/>
            <a:ext cx="4443498" cy="1345847"/>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62" tIns="109712" rIns="0" bIns="109712" numCol="1" spcCol="0" rtlCol="0" fromWordArt="0" anchor="t" anchorCtr="0" forceAA="0" compatLnSpc="1">
                <a:prstTxWarp prst="textNoShape">
                  <a:avLst/>
                </a:prstTxWarp>
                <a:noAutofit/>
              </a:bodyPr>
              <a:lstStyle/>
              <a:p>
                <a:pPr defTabSz="672034">
                  <a:defRPr/>
                </a:pP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spc="-15"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9507"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535" tIns="109712" rIns="0" bIns="109712" numCol="1" spcCol="0" rtlCol="0" fromWordArt="0" anchor="t" anchorCtr="0" forceAA="0" compatLnSpc="1">
                <a:prstTxWarp prst="textNoShape">
                  <a:avLst/>
                </a:prstTxWarp>
                <a:noAutofit/>
              </a:bodyPr>
              <a:lstStyle/>
              <a:p>
                <a:pPr defTabSz="672034">
                  <a:defRPr/>
                </a:pP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2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3227364" y="2028138"/>
            <a:ext cx="5014993" cy="2290037"/>
          </a:xfrm>
          <a:prstGeom prst="rect">
            <a:avLst/>
          </a:prstGeom>
        </p:spPr>
        <p:txBody>
          <a:bodyPr vert="horz" wrap="square" lIns="134414" tIns="107531" rIns="134414" bIns="107531"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515">
              <a:spcBef>
                <a:spcPts val="900"/>
              </a:spcBef>
              <a:defRPr/>
            </a:pPr>
            <a:r>
              <a:rPr lang="en-US" sz="1800" dirty="0">
                <a:solidFill>
                  <a:srgbClr val="353535"/>
                </a:solidFill>
                <a:latin typeface="Segoe UI Light"/>
                <a:cs typeface="Segoe UI Semibold" panose="020B0702040204020203" pitchFamily="34" charset="0"/>
              </a:rPr>
              <a:t>Compute pools for job processing</a:t>
            </a:r>
          </a:p>
          <a:p>
            <a:pPr defTabSz="685515">
              <a:spcBef>
                <a:spcPts val="900"/>
              </a:spcBef>
              <a:defRPr/>
            </a:pPr>
            <a:r>
              <a:rPr lang="en-US" sz="1800" dirty="0">
                <a:solidFill>
                  <a:srgbClr val="353535"/>
                </a:solidFill>
                <a:latin typeface="Segoe UI Light"/>
                <a:cs typeface="Segoe UI Semibold" panose="020B0702040204020203" pitchFamily="34" charset="0"/>
              </a:rPr>
              <a:t>Automatic scaling and regional coverage</a:t>
            </a:r>
          </a:p>
          <a:p>
            <a:pPr defTabSz="685515">
              <a:spcBef>
                <a:spcPts val="900"/>
              </a:spcBef>
              <a:defRPr/>
            </a:pPr>
            <a:r>
              <a:rPr lang="en-US" sz="1800" dirty="0">
                <a:solidFill>
                  <a:srgbClr val="353535"/>
                </a:solidFill>
                <a:latin typeface="Segoe UI Light"/>
                <a:cs typeface="Segoe UI Semibold" panose="020B0702040204020203" pitchFamily="34" charset="0"/>
              </a:rPr>
              <a:t>Linux and Windows</a:t>
            </a:r>
          </a:p>
          <a:p>
            <a:pPr defTabSz="685515">
              <a:spcBef>
                <a:spcPts val="900"/>
              </a:spcBef>
              <a:defRPr/>
            </a:pPr>
            <a:r>
              <a:rPr lang="en-US" sz="1800" dirty="0">
                <a:solidFill>
                  <a:srgbClr val="353535"/>
                </a:solidFill>
                <a:latin typeface="Segoe UI Light"/>
                <a:cs typeface="Segoe UI Semibold" panose="020B0702040204020203" pitchFamily="34" charset="0"/>
              </a:rPr>
              <a:t>Automatically recover failed tasks</a:t>
            </a:r>
          </a:p>
          <a:p>
            <a:pPr defTabSz="685515">
              <a:spcBef>
                <a:spcPts val="900"/>
              </a:spcBef>
              <a:defRPr/>
            </a:pPr>
            <a:r>
              <a:rPr lang="en-US" sz="1800" dirty="0" err="1">
                <a:solidFill>
                  <a:srgbClr val="353535"/>
                </a:solidFill>
                <a:latin typeface="Segoe UI Light"/>
                <a:cs typeface="Segoe UI Semibold" panose="020B0702040204020203" pitchFamily="34" charset="0"/>
              </a:rPr>
              <a:t>Input/Output</a:t>
            </a:r>
            <a:r>
              <a:rPr lang="en-US" sz="1800" dirty="0">
                <a:solidFill>
                  <a:srgbClr val="353535"/>
                </a:solidFill>
                <a:latin typeface="Segoe UI Light"/>
                <a:cs typeface="Segoe UI Semibold" panose="020B0702040204020203" pitchFamily="34" charset="0"/>
              </a:rPr>
              <a:t> handling</a:t>
            </a:r>
          </a:p>
          <a:p>
            <a:pPr defTabSz="685515">
              <a:spcBef>
                <a:spcPts val="900"/>
              </a:spcBef>
              <a:defRPr/>
            </a:pPr>
            <a:r>
              <a:rPr lang="en-US" sz="1800" dirty="0">
                <a:solidFill>
                  <a:srgbClr val="353535"/>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04783" y="1701197"/>
            <a:ext cx="2713745" cy="3297738"/>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9801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a:off x="275665" y="4388075"/>
            <a:ext cx="8592671" cy="35298"/>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393430" y="2560278"/>
            <a:ext cx="1415093" cy="1460313"/>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067590" y="2561012"/>
            <a:ext cx="1415093" cy="1416717"/>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69332"/>
            </a:xfrm>
            <a:prstGeom prst="rect">
              <a:avLst/>
            </a:prstGeom>
            <a:noFill/>
          </p:spPr>
          <p:txBody>
            <a:bodyPr wrap="square" rtlCol="0">
              <a:spAutoFit/>
            </a:bodyPr>
            <a:lstStyle/>
            <a:p>
              <a:pPr algn="ctr" defTabSz="685800" fontAlgn="auto">
                <a:spcBef>
                  <a:spcPts val="0"/>
                </a:spcBef>
                <a:spcAft>
                  <a:spcPts val="0"/>
                </a:spcAft>
                <a:defRPr/>
              </a:pPr>
              <a:r>
                <a:rPr lang="en-US" sz="1200" b="0">
                  <a:solidFill>
                    <a:prstClr val="black"/>
                  </a:solidFill>
                  <a:latin typeface="Segoe UI Light" panose="020B0502040204020203" pitchFamily="34" charset="0"/>
                  <a:cs typeface="Segoe UI Light" panose="020B0502040204020203" pitchFamily="34" charset="0"/>
                </a:rPr>
                <a:t>Containers</a:t>
              </a:r>
            </a:p>
          </p:txBody>
        </p:sp>
      </p:grpSp>
      <p:sp>
        <p:nvSpPr>
          <p:cNvPr id="17" name="TextBox 16"/>
          <p:cNvSpPr txBox="1"/>
          <p:nvPr/>
        </p:nvSpPr>
        <p:spPr>
          <a:xfrm>
            <a:off x="393430" y="4720662"/>
            <a:ext cx="3227294" cy="507831"/>
          </a:xfrm>
          <a:prstGeom prst="rect">
            <a:avLst/>
          </a:prstGeom>
          <a:noFill/>
        </p:spPr>
        <p:txBody>
          <a:bodyPr wrap="square" rtlCol="0">
            <a:spAutoFit/>
          </a:bodyPr>
          <a:lstStyle/>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Customer-managed</a:t>
            </a:r>
          </a:p>
          <a:p>
            <a:pPr algn="ctr" defTabSz="685800" fontAlgn="auto">
              <a:spcBef>
                <a:spcPts val="0"/>
              </a:spcBef>
              <a:spcAft>
                <a:spcPts val="0"/>
              </a:spcAft>
              <a:defRPr/>
            </a:pPr>
            <a:r>
              <a:rPr lang="en-US" sz="1350" b="0">
                <a:solidFill>
                  <a:prstClr val="black"/>
                </a:solidFill>
                <a:latin typeface="Segoe UI Light" panose="020B0502040204020203" pitchFamily="34" charset="0"/>
                <a:cs typeface="Segoe UI Light" panose="020B0502040204020203" pitchFamily="34" charset="0"/>
              </a:rPr>
              <a:t>(IaaS)</a:t>
            </a:r>
          </a:p>
        </p:txBody>
      </p:sp>
      <p:sp>
        <p:nvSpPr>
          <p:cNvPr id="28" name="TextBox 27">
            <a:extLst>
              <a:ext uri="{FF2B5EF4-FFF2-40B4-BE49-F238E27FC236}">
                <a16:creationId xmlns:a16="http://schemas.microsoft.com/office/drawing/2014/main" id="{65DAF8C4-5650-4622-91B1-5C4CC5CB06EF}"/>
              </a:ext>
            </a:extLst>
          </p:cNvPr>
          <p:cNvSpPr txBox="1"/>
          <p:nvPr/>
        </p:nvSpPr>
        <p:spPr>
          <a:xfrm>
            <a:off x="354339" y="1080136"/>
            <a:ext cx="7030632" cy="916405"/>
          </a:xfrm>
          <a:prstGeom prst="rect">
            <a:avLst/>
          </a:prstGeom>
          <a:noFill/>
        </p:spPr>
        <p:txBody>
          <a:bodyPr wrap="square" lIns="0" tIns="0" rIns="0" bIns="0" rtlCol="0">
            <a:spAutoFit/>
          </a:bodyPr>
          <a:lstStyle/>
          <a:p>
            <a:pPr defTabSz="914126" fontAlgn="auto">
              <a:lnSpc>
                <a:spcPct val="90000"/>
              </a:lnSpc>
              <a:spcBef>
                <a:spcPct val="20000"/>
              </a:spcBef>
              <a:spcAft>
                <a:spcPts val="0"/>
              </a:spcAft>
              <a:buSzPct val="80000"/>
              <a:defRPr/>
            </a:pPr>
            <a:r>
              <a:rPr lang="en-US" sz="4050" b="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914126" fontAlgn="auto">
              <a:lnSpc>
                <a:spcPct val="90000"/>
              </a:lnSpc>
              <a:spcBef>
                <a:spcPct val="20000"/>
              </a:spcBef>
              <a:spcAft>
                <a:spcPts val="0"/>
              </a:spcAft>
              <a:buSzPct val="80000"/>
              <a:defRPr/>
            </a:pPr>
            <a:r>
              <a:rPr lang="en-US" sz="2100" b="0">
                <a:solidFill>
                  <a:srgbClr val="FF8A00"/>
                </a:solidFill>
                <a:latin typeface="Segoe UI Light" panose="020B0502040204020203" pitchFamily="34" charset="0"/>
                <a:cs typeface="Segoe UI Light" panose="020B0502040204020203" pitchFamily="34" charset="0"/>
              </a:rPr>
              <a:t>Application Hosting (today)</a:t>
            </a:r>
            <a:endParaRPr lang="en-US" sz="4050" b="0">
              <a:solidFill>
                <a:srgbClr val="FF8A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489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01" y="857973"/>
            <a:ext cx="9160401" cy="5142413"/>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16400" y="857616"/>
            <a:ext cx="9160401" cy="514241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b="0"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16401" y="857616"/>
            <a:ext cx="9160402" cy="514241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b="0"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378179" y="1340689"/>
            <a:ext cx="8036309" cy="640778"/>
          </a:xfrm>
        </p:spPr>
        <p:txBody>
          <a:bodyPr anchor="ctr"/>
          <a:lstStyle/>
          <a:p>
            <a:r>
              <a:rPr lang="en-US" sz="441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612133" y="2958141"/>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1707940" y="3580568"/>
            <a:ext cx="1219005" cy="1050867"/>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pPr>
            <a:endParaRPr lang="en-US" sz="865">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612133" y="4244439"/>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2812373" y="2940437"/>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3916807" y="2300308"/>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2812373" y="4242008"/>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3916807" y="3580568"/>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5030152" y="2940437"/>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6125675" y="3580568"/>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6125675" y="2305379"/>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865">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878186" y="3558901"/>
            <a:ext cx="686899"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cs typeface="Segoe UI Semibold" panose="020B0702040204020203" pitchFamily="34" charset="0"/>
              </a:rPr>
              <a:t>Containers</a:t>
            </a:r>
            <a:br>
              <a:rPr lang="en-US" sz="882" b="0" dirty="0">
                <a:solidFill>
                  <a:srgbClr val="FFFFFF"/>
                </a:solidFill>
                <a:latin typeface="Segoe UI"/>
                <a:cs typeface="Segoe UI Semibold" panose="020B0702040204020203" pitchFamily="34" charset="0"/>
              </a:rPr>
            </a:br>
            <a:r>
              <a:rPr lang="en-US" sz="882" b="0"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1859401" y="4086748"/>
            <a:ext cx="916083" cy="458780"/>
          </a:xfrm>
          <a:prstGeom prst="rect">
            <a:avLst/>
          </a:prstGeom>
        </p:spPr>
        <p:txBody>
          <a:bodyPr wrap="square">
            <a:spAutoFit/>
          </a:bodyPr>
          <a:lstStyle/>
          <a:p>
            <a:pPr algn="ctr" defTabSz="672011">
              <a:lnSpc>
                <a:spcPct val="90000"/>
              </a:lnSpc>
              <a:defRPr/>
            </a:pPr>
            <a:r>
              <a:rPr lang="en-US" sz="882" b="0"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736657" y="4788283"/>
            <a:ext cx="969956" cy="336631"/>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Container</a:t>
            </a:r>
            <a:br>
              <a:rPr lang="en-US" sz="882" b="0" dirty="0">
                <a:solidFill>
                  <a:srgbClr val="FFFFFF"/>
                </a:solidFill>
                <a:latin typeface="Segoe UI"/>
                <a:ea typeface="Segoe UI" charset="0"/>
                <a:cs typeface="Segoe UI Semibold" panose="020B0702040204020203" pitchFamily="34" charset="0"/>
              </a:rPr>
            </a:br>
            <a:r>
              <a:rPr lang="en-US" sz="882" b="0"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2996768" y="3388121"/>
            <a:ext cx="850216"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2927141" y="4724137"/>
            <a:ext cx="989469"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Azure Container Instances </a:t>
            </a:r>
            <a:br>
              <a:rPr lang="en-US" sz="882" b="0" dirty="0">
                <a:solidFill>
                  <a:srgbClr val="FFFFFF"/>
                </a:solidFill>
                <a:latin typeface="Segoe UI"/>
                <a:ea typeface="Segoe UI" charset="0"/>
                <a:cs typeface="Segoe UI Semibold" panose="020B0702040204020203" pitchFamily="34" charset="0"/>
              </a:rPr>
            </a:br>
            <a:r>
              <a:rPr lang="en-US" sz="882" b="0"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4016380" y="2797412"/>
            <a:ext cx="1019858"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Azure </a:t>
            </a:r>
            <a:br>
              <a:rPr lang="en-US" sz="882" b="0" dirty="0">
                <a:solidFill>
                  <a:srgbClr val="FFFFFF"/>
                </a:solidFill>
                <a:latin typeface="Segoe UI"/>
                <a:ea typeface="Segoe UI" charset="0"/>
                <a:cs typeface="Segoe UI Semibold" panose="020B0702040204020203" pitchFamily="34" charset="0"/>
              </a:rPr>
            </a:br>
            <a:r>
              <a:rPr lang="en-US" sz="882" b="0"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4092877" y="4088394"/>
            <a:ext cx="866863"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5190555" y="3481215"/>
            <a:ext cx="898198"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Release </a:t>
            </a:r>
            <a:br>
              <a:rPr lang="en-US" sz="882" b="0" dirty="0">
                <a:solidFill>
                  <a:srgbClr val="FFFFFF"/>
                </a:solidFill>
                <a:latin typeface="Segoe UI"/>
                <a:ea typeface="Segoe UI" charset="0"/>
                <a:cs typeface="Segoe UI Semibold" panose="020B0702040204020203" pitchFamily="34" charset="0"/>
              </a:rPr>
            </a:br>
            <a:r>
              <a:rPr lang="en-US" sz="882" b="0"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6293943" y="2833926"/>
            <a:ext cx="882469" cy="336631"/>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6324535" y="4128118"/>
            <a:ext cx="821283" cy="458780"/>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Customer success</a:t>
            </a:r>
            <a:br>
              <a:rPr lang="en-US" sz="882" b="0" dirty="0">
                <a:solidFill>
                  <a:srgbClr val="FFFFFF"/>
                </a:solidFill>
                <a:latin typeface="Segoe UI"/>
                <a:ea typeface="Segoe UI" charset="0"/>
                <a:cs typeface="Segoe UI Semibold" panose="020B0702040204020203" pitchFamily="34" charset="0"/>
              </a:rPr>
            </a:br>
            <a:r>
              <a:rPr lang="en-US" sz="882" b="0"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7275941" y="2940437"/>
            <a:ext cx="1219005" cy="1050867"/>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28416" rIns="0" bIns="291162" numCol="1" spcCol="0" rtlCol="0" fromWordArt="0" anchor="t" anchorCtr="0" forceAA="0" compatLnSpc="1">
            <a:prstTxWarp prst="textNoShape">
              <a:avLst/>
            </a:prstTxWarp>
            <a:noAutofit/>
          </a:bodyPr>
          <a:lstStyle/>
          <a:p>
            <a:pPr algn="ctr" defTabSz="672011">
              <a:lnSpc>
                <a:spcPct val="90000"/>
              </a:lnSpc>
              <a:defRPr/>
            </a:pPr>
            <a:endParaRPr lang="en-US" sz="1009">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7473266" y="3517983"/>
            <a:ext cx="824353" cy="336631"/>
          </a:xfrm>
          <a:prstGeom prst="rect">
            <a:avLst/>
          </a:prstGeom>
        </p:spPr>
        <p:txBody>
          <a:bodyPr wrap="square">
            <a:spAutoFit/>
          </a:bodyPr>
          <a:lstStyle/>
          <a:p>
            <a:pPr algn="ctr" defTabSz="672011">
              <a:lnSpc>
                <a:spcPct val="90000"/>
              </a:lnSpc>
              <a:defRPr/>
            </a:pPr>
            <a:r>
              <a:rPr lang="en-US" sz="882" b="0"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071450" y="3149422"/>
            <a:ext cx="300372" cy="331055"/>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042345" y="4383313"/>
            <a:ext cx="358582" cy="358582"/>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3266511" y="3071921"/>
            <a:ext cx="310727" cy="299911"/>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144824" y="3712520"/>
            <a:ext cx="345236" cy="337400"/>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3257609" y="4370285"/>
            <a:ext cx="328534" cy="291396"/>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4340259" y="2460056"/>
            <a:ext cx="372100" cy="2949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0532" y="3699712"/>
            <a:ext cx="351555" cy="355105"/>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5456466" y="3100906"/>
            <a:ext cx="364770" cy="323217"/>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685845" fontAlgn="auto">
                <a:spcBef>
                  <a:spcPts val="0"/>
                </a:spcBef>
                <a:spcAft>
                  <a:spcPts val="0"/>
                </a:spcAft>
                <a:defRPr/>
              </a:pPr>
              <a:endParaRPr lang="en-US" sz="1324" b="0">
                <a:solidFill>
                  <a:srgbClr val="505050"/>
                </a:solidFill>
                <a:latin typeface="Segoe UI"/>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5912" y="2476015"/>
            <a:ext cx="318528" cy="306158"/>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6628162" y="3736003"/>
            <a:ext cx="214030" cy="310730"/>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b="0">
                <a:solidFill>
                  <a:srgbClr val="505050"/>
                </a:solidFill>
                <a:latin typeface="Segoe UI"/>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7735520" y="3111260"/>
            <a:ext cx="299845" cy="299845"/>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b="0">
                <a:solidFill>
                  <a:srgbClr val="505050"/>
                </a:solidFill>
                <a:latin typeface="Segoe UI"/>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defRPr/>
              </a:pPr>
              <a:endParaRPr lang="en-US" sz="1324" b="0">
                <a:solidFill>
                  <a:srgbClr val="505050"/>
                </a:solidFill>
                <a:latin typeface="Segoe UI"/>
                <a:cs typeface="+mn-cs"/>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7275278" y="293328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6123672" y="358092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6123672" y="2303096"/>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F88D7D98-2C09-4006-95A3-86A13A32DEFA}"/>
              </a:ext>
            </a:extLst>
          </p:cNvPr>
          <p:cNvSpPr/>
          <p:nvPr/>
        </p:nvSpPr>
        <p:spPr bwMode="auto">
          <a:xfrm>
            <a:off x="5030151" y="293328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D80E115A-6376-4F37-A574-363E234B7F11}"/>
              </a:ext>
            </a:extLst>
          </p:cNvPr>
          <p:cNvSpPr/>
          <p:nvPr/>
        </p:nvSpPr>
        <p:spPr bwMode="auto">
          <a:xfrm>
            <a:off x="3916515" y="2303096"/>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78268000-00F7-45D7-A0A4-14BA431293E5}"/>
              </a:ext>
            </a:extLst>
          </p:cNvPr>
          <p:cNvSpPr/>
          <p:nvPr/>
        </p:nvSpPr>
        <p:spPr bwMode="auto">
          <a:xfrm>
            <a:off x="3917211" y="358092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FED64575-8A09-4C87-A316-C177AB28C0EE}"/>
              </a:ext>
            </a:extLst>
          </p:cNvPr>
          <p:cNvSpPr/>
          <p:nvPr/>
        </p:nvSpPr>
        <p:spPr bwMode="auto">
          <a:xfrm>
            <a:off x="2808321" y="4244797"/>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81812725-E304-436C-8D5F-96940AEB27E2}"/>
              </a:ext>
            </a:extLst>
          </p:cNvPr>
          <p:cNvSpPr/>
          <p:nvPr/>
        </p:nvSpPr>
        <p:spPr bwMode="auto">
          <a:xfrm>
            <a:off x="2808321" y="293328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4A4A39B3-4664-4F95-94E4-6055BAE9949A}"/>
              </a:ext>
            </a:extLst>
          </p:cNvPr>
          <p:cNvSpPr/>
          <p:nvPr/>
        </p:nvSpPr>
        <p:spPr bwMode="auto">
          <a:xfrm>
            <a:off x="1709941" y="3580925"/>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C3198EC0-E622-4906-924D-C7AB33E50DBA}"/>
              </a:ext>
            </a:extLst>
          </p:cNvPr>
          <p:cNvSpPr/>
          <p:nvPr/>
        </p:nvSpPr>
        <p:spPr bwMode="auto">
          <a:xfrm>
            <a:off x="612133" y="4244797"/>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C184F8F0-302C-4377-A276-FBF1A7FC2D5B}"/>
              </a:ext>
            </a:extLst>
          </p:cNvPr>
          <p:cNvSpPr/>
          <p:nvPr/>
        </p:nvSpPr>
        <p:spPr bwMode="auto">
          <a:xfrm>
            <a:off x="612133" y="2960930"/>
            <a:ext cx="1219005" cy="1050867"/>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2114271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01060" y="1225826"/>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845" fontAlgn="auto">
              <a:spcAft>
                <a:spcPts val="0"/>
              </a:spcAft>
            </a:pPr>
            <a:r>
              <a:rPr lang="en-US" sz="3529" spc="-75" dirty="0">
                <a:solidFill>
                  <a:srgbClr val="505050"/>
                </a:solidFill>
                <a:latin typeface="Segoe UI Light"/>
              </a:rPr>
              <a:t>Azure container </a:t>
            </a:r>
            <a:r>
              <a:rPr lang="en-US" sz="3529" spc="-75"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7668189" y="5112879"/>
            <a:ext cx="636397" cy="23051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pPr>
            <a:r>
              <a:rPr lang="en-US" sz="735" b="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7668189" y="2553594"/>
            <a:ext cx="636397" cy="23051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pPr>
            <a:r>
              <a:rPr lang="en-US" sz="735" b="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2460087" y="2651495"/>
            <a:ext cx="1187009" cy="2413327"/>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34464" rIns="134464" bIns="134464" numCol="1" spcCol="0" rtlCol="0" fromWordArt="0" anchor="t" anchorCtr="0" forceAA="0" compatLnSpc="1">
              <a:prstTxWarp prst="textNoShape">
                <a:avLst/>
              </a:prstTxWarp>
              <a:noAutofit/>
            </a:bodyPr>
            <a:lstStyle/>
            <a:p>
              <a:pPr defTabSz="685647">
                <a:lnSpc>
                  <a:spcPct val="90000"/>
                </a:lnSpc>
              </a:pPr>
              <a:r>
                <a:rPr lang="en-US" sz="882" b="0"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err="1">
                    <a:solidFill>
                      <a:srgbClr val="505050"/>
                    </a:solidFill>
                    <a:latin typeface="Segoe UI"/>
                    <a:cs typeface="Segoe UI" pitchFamily="34" charset="0"/>
                  </a:rPr>
                  <a:t>Redis</a:t>
                </a:r>
                <a:r>
                  <a:rPr lang="en-US" sz="735" b="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err="1">
                    <a:solidFill>
                      <a:srgbClr val="505050"/>
                    </a:solidFill>
                    <a:latin typeface="Segoe UI"/>
                    <a:cs typeface="Segoe UI" pitchFamily="34" charset="0"/>
                  </a:rPr>
                  <a:t>CosmosDB</a:t>
                </a:r>
                <a:endParaRPr lang="en-US" sz="735" b="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r>
                  <a:rPr lang="en-US" sz="735" b="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042353" y="2651495"/>
            <a:ext cx="1187009" cy="241678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34464" rIns="134464" bIns="134464" numCol="1" spcCol="0" rtlCol="0" fromWordArt="0" anchor="t" anchorCtr="0" forceAA="0" compatLnSpc="1">
            <a:prstTxWarp prst="textNoShape">
              <a:avLst/>
            </a:prstTxWarp>
            <a:noAutofit/>
          </a:bodyPr>
          <a:lstStyle/>
          <a:p>
            <a:pPr defTabSz="685647">
              <a:lnSpc>
                <a:spcPct val="90000"/>
              </a:lnSpc>
            </a:pPr>
            <a:r>
              <a:rPr lang="en-US" sz="882" b="0"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121265" y="3048555"/>
            <a:ext cx="1029185" cy="1906160"/>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err="1">
                  <a:solidFill>
                    <a:srgbClr val="505050"/>
                  </a:solidFill>
                  <a:latin typeface="Segoe UI"/>
                  <a:cs typeface="Segoe UI" pitchFamily="34" charset="0"/>
                </a:rPr>
                <a:t>OpenShift</a:t>
              </a:r>
              <a:endParaRPr lang="en-US" sz="735" b="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defTabSz="685647"/>
              <a:r>
                <a:rPr lang="en-US" sz="735" b="0" dirty="0">
                  <a:solidFill>
                    <a:srgbClr val="505050"/>
                  </a:solidFill>
                  <a:latin typeface="Segoe UI"/>
                  <a:cs typeface="Segoe UI" pitchFamily="34" charset="0"/>
                </a:rPr>
                <a:t>Mesosphere </a:t>
              </a:r>
              <a:br>
                <a:rPr lang="en-US" sz="735" b="0" dirty="0">
                  <a:solidFill>
                    <a:srgbClr val="505050"/>
                  </a:solidFill>
                  <a:latin typeface="Segoe UI"/>
                  <a:cs typeface="Segoe UI" pitchFamily="34" charset="0"/>
                </a:rPr>
              </a:br>
              <a:r>
                <a:rPr lang="en-US" sz="735" b="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042352" y="5153365"/>
            <a:ext cx="6706516" cy="50015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a:lnSpc>
                <a:spcPct val="90000"/>
              </a:lnSpc>
            </a:pPr>
            <a:r>
              <a:rPr lang="en-US" sz="882" b="0"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7130843" y="2350655"/>
            <a:ext cx="617712" cy="2714167"/>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4385441" y="3975626"/>
            <a:ext cx="1048" cy="551742"/>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7857121" y="2217614"/>
            <a:ext cx="0" cy="3435905"/>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2460088" y="2216738"/>
            <a:ext cx="1187009" cy="23051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pPr>
            <a:r>
              <a:rPr lang="en-US" sz="735" b="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3918335" y="3331087"/>
            <a:ext cx="936310" cy="644539"/>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Azure Container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062" tIns="0" rIns="0" bIns="0" numCol="1" spcCol="0" rtlCol="0" fromWordArt="0" anchor="ctr"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4386490" y="3975626"/>
            <a:ext cx="787779" cy="551742"/>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6087909" y="3331087"/>
            <a:ext cx="934523" cy="644539"/>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3917286" y="4527368"/>
            <a:ext cx="936310" cy="537454"/>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Azure Container </a:t>
            </a:r>
            <a:br>
              <a:rPr lang="en-US" sz="735" b="0" dirty="0">
                <a:solidFill>
                  <a:srgbClr val="505050"/>
                </a:solidFill>
                <a:latin typeface="Segoe UI"/>
                <a:cs typeface="Segoe UI" panose="020B0502040204020203" pitchFamily="34" charset="0"/>
              </a:rPr>
            </a:br>
            <a:r>
              <a:rPr lang="en-US" sz="735" b="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5006563" y="4527368"/>
            <a:ext cx="934523" cy="537454"/>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6087753" y="4527368"/>
            <a:ext cx="934523" cy="537454"/>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134464"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Virtual Machine </a:t>
            </a:r>
            <a:br>
              <a:rPr lang="en-US" sz="735" b="0" dirty="0">
                <a:solidFill>
                  <a:srgbClr val="505050"/>
                </a:solidFill>
                <a:latin typeface="Segoe UI"/>
                <a:cs typeface="Segoe UI" panose="020B0502040204020203" pitchFamily="34" charset="0"/>
              </a:rPr>
            </a:br>
            <a:r>
              <a:rPr lang="en-US" sz="735" b="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5006563" y="3331087"/>
            <a:ext cx="934523" cy="644539"/>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5473825" y="3975626"/>
            <a:ext cx="1081190" cy="551742"/>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6555015" y="3975626"/>
            <a:ext cx="155" cy="551742"/>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3997098" y="4158866"/>
            <a:ext cx="775791" cy="210332"/>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pPr>
            <a:r>
              <a:rPr lang="en-US" sz="735" b="0" dirty="0">
                <a:solidFill>
                  <a:srgbClr val="505050"/>
                </a:solidFill>
                <a:latin typeface="Segoe UI"/>
                <a:cs typeface="Segoe UI" panose="020B0502040204020203" pitchFamily="34" charset="0"/>
              </a:rPr>
              <a:t>Virtual </a:t>
            </a:r>
            <a:r>
              <a:rPr lang="en-US" sz="735" b="0" dirty="0" err="1">
                <a:solidFill>
                  <a:srgbClr val="505050"/>
                </a:solidFill>
                <a:latin typeface="Segoe UI"/>
                <a:cs typeface="Segoe UI" panose="020B0502040204020203" pitchFamily="34" charset="0"/>
              </a:rPr>
              <a:t>kubelet</a:t>
            </a:r>
            <a:endParaRPr lang="en-US" sz="735" b="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6087753" y="2350655"/>
            <a:ext cx="934523" cy="644539"/>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107571" numCol="1" spcCol="0" rtlCol="0" fromWordArt="0" anchor="t" anchorCtr="0" forceAA="0" compatLnSpc="1">
            <a:prstTxWarp prst="textNoShape">
              <a:avLst/>
            </a:prstTxWarp>
            <a:noAutofit/>
          </a:bodyPr>
          <a:lstStyle/>
          <a:p>
            <a:pPr defTabSz="685647">
              <a:lnSpc>
                <a:spcPct val="90000"/>
              </a:lnSpc>
            </a:pPr>
            <a:r>
              <a:rPr lang="en-US" sz="735" b="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3369388" y="2313985"/>
            <a:ext cx="1118569" cy="91563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3773968" y="1631230"/>
            <a:ext cx="1118569" cy="2281145"/>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150450" y="2212518"/>
            <a:ext cx="485882" cy="10548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150450" y="2212518"/>
            <a:ext cx="764056" cy="1544345"/>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3053592" y="2447257"/>
            <a:ext cx="1" cy="20423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4693872" y="3723490"/>
            <a:ext cx="62798" cy="39249"/>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4693872" y="3738798"/>
            <a:ext cx="35324" cy="52986"/>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4721543" y="3738798"/>
            <a:ext cx="35324" cy="52986"/>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4621065" y="3723490"/>
            <a:ext cx="62798" cy="39249"/>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4621065" y="3738798"/>
            <a:ext cx="35324" cy="52986"/>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4648735" y="3738798"/>
            <a:ext cx="35324" cy="52986"/>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4728411" y="3789625"/>
            <a:ext cx="62798" cy="39249"/>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4728411" y="3804933"/>
            <a:ext cx="35324" cy="52986"/>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4756082" y="3804933"/>
            <a:ext cx="35324" cy="52986"/>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4582797" y="3788644"/>
            <a:ext cx="62798" cy="39249"/>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4582797" y="3803951"/>
            <a:ext cx="35324" cy="52986"/>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4610467" y="3803951"/>
            <a:ext cx="35324" cy="52986"/>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4618513" y="3854582"/>
            <a:ext cx="62798" cy="39249"/>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4618513" y="3869889"/>
            <a:ext cx="35324" cy="54949"/>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4646184" y="3869889"/>
            <a:ext cx="35324" cy="54949"/>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4693872" y="3854582"/>
            <a:ext cx="62798" cy="39249"/>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4693872" y="3869889"/>
            <a:ext cx="35324" cy="54949"/>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4721543" y="3869889"/>
            <a:ext cx="35324" cy="54949"/>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4655604" y="3789625"/>
            <a:ext cx="62798" cy="39249"/>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4655604" y="3804933"/>
            <a:ext cx="35324" cy="52986"/>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4683275" y="3804933"/>
            <a:ext cx="35324" cy="52986"/>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4582517" y="4813073"/>
            <a:ext cx="220670" cy="140077"/>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4674047" y="4845502"/>
            <a:ext cx="51810" cy="28783"/>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4695922" y="4845501"/>
            <a:ext cx="7675" cy="74836"/>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4645648" y="4901340"/>
            <a:ext cx="107457" cy="107456"/>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4695922" y="4925135"/>
            <a:ext cx="7675" cy="6140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4720292" y="4925135"/>
            <a:ext cx="7675" cy="6140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4668482" y="4925135"/>
            <a:ext cx="7675" cy="6140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7424655" y="4791618"/>
            <a:ext cx="248147" cy="157519"/>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7553475" y="4989920"/>
            <a:ext cx="148888" cy="2157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7553475" y="4952805"/>
            <a:ext cx="8631" cy="45314"/>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7553475" y="4902960"/>
            <a:ext cx="8631" cy="45314"/>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7553475" y="4888287"/>
            <a:ext cx="148888" cy="23736"/>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7587352" y="4888288"/>
            <a:ext cx="8631" cy="5394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7587137" y="4946980"/>
            <a:ext cx="8631" cy="64734"/>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7553475" y="4946980"/>
            <a:ext cx="43156" cy="15104"/>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7553475" y="4933386"/>
            <a:ext cx="43156" cy="15104"/>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7587137" y="4946980"/>
            <a:ext cx="114363" cy="12947"/>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7587352" y="4933386"/>
            <a:ext cx="114363" cy="15104"/>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7693732" y="4951727"/>
            <a:ext cx="8631" cy="47472"/>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7693732" y="4902960"/>
            <a:ext cx="8631" cy="45314"/>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685845" fontAlgn="auto">
              <a:spcBef>
                <a:spcPts val="0"/>
              </a:spcBef>
              <a:spcAft>
                <a:spcPts val="0"/>
              </a:spcAft>
            </a:pPr>
            <a:endParaRPr lang="en-US" sz="1324" b="0">
              <a:solidFill>
                <a:srgbClr val="505050"/>
              </a:solidFill>
              <a:latin typeface="Segoe UI"/>
              <a:cs typeface="+mn-cs"/>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4732409" y="5290182"/>
            <a:ext cx="314209" cy="19584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b="0">
              <a:solidFill>
                <a:srgbClr val="505050"/>
              </a:solidFill>
              <a:latin typeface="Segoe UI"/>
              <a:cs typeface="+mn-cs"/>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3282192" y="4744861"/>
            <a:ext cx="232553" cy="1449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b="0">
              <a:solidFill>
                <a:srgbClr val="505050"/>
              </a:solidFill>
              <a:latin typeface="Segoe UI"/>
              <a:cs typeface="+mn-cs"/>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4471" y="2245294"/>
            <a:ext cx="166924" cy="168609"/>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252" y="3232582"/>
            <a:ext cx="203122" cy="211586"/>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25320" y="3719679"/>
            <a:ext cx="183505" cy="210614"/>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77436" y="4245804"/>
            <a:ext cx="227482" cy="161995"/>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6669" y="2733087"/>
            <a:ext cx="204344" cy="204344"/>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62393" y="3713552"/>
            <a:ext cx="219298" cy="205084"/>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52811" y="3729082"/>
            <a:ext cx="221244" cy="196015"/>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58681" y="4837426"/>
            <a:ext cx="220129" cy="175415"/>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52811" y="4827702"/>
            <a:ext cx="208091" cy="173696"/>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1920902" y="3276541"/>
            <a:ext cx="173539" cy="163583"/>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1908351" y="3781163"/>
            <a:ext cx="192074" cy="139429"/>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1883327" y="4289364"/>
            <a:ext cx="231253" cy="135142"/>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3849" y="2245294"/>
            <a:ext cx="166924" cy="168609"/>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22336" y="4710260"/>
            <a:ext cx="172074" cy="212223"/>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3760182" y="5290182"/>
            <a:ext cx="314209" cy="19584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fontAlgn="auto">
              <a:spcBef>
                <a:spcPts val="0"/>
              </a:spcBef>
              <a:spcAft>
                <a:spcPts val="0"/>
              </a:spcAft>
            </a:pPr>
            <a:endParaRPr lang="en-US" sz="1324" b="0">
              <a:solidFill>
                <a:srgbClr val="505050"/>
              </a:solidFill>
              <a:latin typeface="Segoe UI"/>
              <a:cs typeface="+mn-cs"/>
            </a:endParaRPr>
          </a:p>
        </p:txBody>
      </p:sp>
    </p:spTree>
    <p:extLst>
      <p:ext uri="{BB962C8B-B14F-4D97-AF65-F5344CB8AC3E}">
        <p14:creationId xmlns:p14="http://schemas.microsoft.com/office/powerpoint/2010/main" val="94984797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12" y="1854421"/>
            <a:ext cx="6096717" cy="3367430"/>
          </a:xfrm>
          <a:prstGeom prst="rect">
            <a:avLst/>
          </a:prstGeom>
        </p:spPr>
      </p:pic>
      <p:sp>
        <p:nvSpPr>
          <p:cNvPr id="7" name="Text Placeholder 5"/>
          <p:cNvSpPr>
            <a:spLocks noGrp="1"/>
          </p:cNvSpPr>
          <p:nvPr>
            <p:ph type="body" sz="quarter" idx="4294967295"/>
          </p:nvPr>
        </p:nvSpPr>
        <p:spPr>
          <a:xfrm>
            <a:off x="6532930" y="1916284"/>
            <a:ext cx="2745301" cy="3376117"/>
          </a:xfrm>
          <a:prstGeom prst="rect">
            <a:avLst/>
          </a:prstGeom>
        </p:spPr>
        <p:txBody>
          <a:bodyPr/>
          <a:lstStyle/>
          <a:p>
            <a:pPr marL="252109" lvl="1" indent="0">
              <a:buNone/>
            </a:pPr>
            <a:r>
              <a:rPr lang="en-US" sz="1471" dirty="0"/>
              <a:t>Enterprise Security</a:t>
            </a:r>
          </a:p>
          <a:p>
            <a:pPr marL="252109" lvl="1" indent="0">
              <a:buNone/>
            </a:pPr>
            <a:endParaRPr lang="en-US" sz="1471" dirty="0"/>
          </a:p>
          <a:p>
            <a:pPr marL="252109" lvl="1" indent="0">
              <a:buNone/>
            </a:pPr>
            <a:endParaRPr lang="en-US" sz="1471" dirty="0"/>
          </a:p>
          <a:p>
            <a:pPr marL="252109" lvl="1" indent="0">
              <a:buNone/>
            </a:pPr>
            <a:endParaRPr lang="en-US" sz="1471" dirty="0"/>
          </a:p>
          <a:p>
            <a:pPr marL="252109" lvl="1" indent="0">
              <a:buNone/>
            </a:pPr>
            <a:r>
              <a:rPr lang="en-US" sz="1471" dirty="0"/>
              <a:t>Simple Access Control</a:t>
            </a:r>
          </a:p>
          <a:p>
            <a:pPr marL="252109" lvl="1" indent="0">
              <a:buNone/>
            </a:pPr>
            <a:endParaRPr lang="en-US" sz="1471" dirty="0"/>
          </a:p>
          <a:p>
            <a:pPr marL="252109" lvl="1" indent="0">
              <a:buNone/>
            </a:pPr>
            <a:endParaRPr lang="en-US" sz="1471" dirty="0"/>
          </a:p>
          <a:p>
            <a:pPr marL="252109" lvl="1" indent="0">
              <a:buNone/>
            </a:pPr>
            <a:endParaRPr lang="en-US" sz="1471" dirty="0"/>
          </a:p>
          <a:p>
            <a:pPr marL="252109" lvl="1" indent="0">
              <a:buNone/>
            </a:pPr>
            <a:r>
              <a:rPr lang="en-US" sz="1471" dirty="0"/>
              <a:t>Hybrid Connectivity</a:t>
            </a:r>
          </a:p>
          <a:p>
            <a:pPr marL="252109" lvl="1" indent="0">
              <a:buNone/>
            </a:pPr>
            <a:endParaRPr lang="en-US" sz="1471" dirty="0"/>
          </a:p>
          <a:p>
            <a:pPr marL="252109" lvl="1" indent="0">
              <a:buNone/>
            </a:pPr>
            <a:endParaRPr lang="en-US" sz="1471" dirty="0"/>
          </a:p>
          <a:p>
            <a:pPr marL="252109" lvl="1" indent="0">
              <a:buNone/>
            </a:pPr>
            <a:endParaRPr lang="en-US" sz="1471" dirty="0"/>
          </a:p>
          <a:p>
            <a:pPr marL="252109" lvl="1" indent="0">
              <a:buNone/>
            </a:pPr>
            <a:r>
              <a:rPr lang="en-US" sz="1471" dirty="0"/>
              <a:t>Seamless Integration</a:t>
            </a:r>
          </a:p>
        </p:txBody>
      </p:sp>
    </p:spTree>
    <p:extLst>
      <p:ext uri="{BB962C8B-B14F-4D97-AF65-F5344CB8AC3E}">
        <p14:creationId xmlns:p14="http://schemas.microsoft.com/office/powerpoint/2010/main" val="277522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Environment </a:t>
            </a:r>
          </a:p>
        </p:txBody>
      </p:sp>
      <p:sp>
        <p:nvSpPr>
          <p:cNvPr id="6" name="Text Placeholder 5"/>
          <p:cNvSpPr>
            <a:spLocks noGrp="1"/>
          </p:cNvSpPr>
          <p:nvPr>
            <p:ph type="body" sz="quarter" idx="10"/>
          </p:nvPr>
        </p:nvSpPr>
        <p:spPr>
          <a:xfrm>
            <a:off x="201930" y="1749371"/>
            <a:ext cx="4930336" cy="4321504"/>
          </a:xfrm>
        </p:spPr>
        <p:txBody>
          <a:bodyPr/>
          <a:lstStyle/>
          <a:p>
            <a:r>
              <a:rPr lang="en-US" sz="2353" dirty="0"/>
              <a:t>App Service Premium Feature</a:t>
            </a:r>
          </a:p>
          <a:p>
            <a:r>
              <a:rPr lang="en-US" sz="2353" dirty="0"/>
              <a:t>Isolated and Dedicated (VNet) Environment </a:t>
            </a:r>
          </a:p>
          <a:p>
            <a:pPr lvl="1"/>
            <a:r>
              <a:rPr lang="en-US" sz="1765" dirty="0"/>
              <a:t>Web Apps</a:t>
            </a:r>
          </a:p>
          <a:p>
            <a:pPr lvl="1"/>
            <a:r>
              <a:rPr lang="en-US" sz="1765" dirty="0"/>
              <a:t>Mobile Apps</a:t>
            </a:r>
          </a:p>
          <a:p>
            <a:pPr lvl="1"/>
            <a:r>
              <a:rPr lang="en-US" sz="1765" dirty="0"/>
              <a:t>API Apps</a:t>
            </a:r>
          </a:p>
          <a:p>
            <a:pPr lvl="1"/>
            <a:r>
              <a:rPr lang="en-US" sz="1765" dirty="0">
                <a:sym typeface="Wingdings" panose="05000000000000000000" pitchFamily="2" charset="2"/>
              </a:rPr>
              <a:t> 50 Compute resources per app</a:t>
            </a:r>
            <a:endParaRPr lang="en-US" sz="1765" dirty="0"/>
          </a:p>
          <a:p>
            <a:r>
              <a:rPr lang="en-US" sz="2353" dirty="0"/>
              <a:t>Benefits</a:t>
            </a:r>
          </a:p>
          <a:p>
            <a:pPr lvl="1"/>
            <a:r>
              <a:rPr lang="en-US" sz="1765" dirty="0">
                <a:sym typeface="Wingdings" panose="05000000000000000000" pitchFamily="2" charset="2"/>
              </a:rPr>
              <a:t>ILB Support with VIP</a:t>
            </a:r>
          </a:p>
          <a:p>
            <a:pPr lvl="1"/>
            <a:r>
              <a:rPr lang="en-US" sz="1765" dirty="0">
                <a:sym typeface="Wingdings" panose="05000000000000000000" pitchFamily="2" charset="2"/>
              </a:rPr>
              <a:t>User Defined Routes (UDR)</a:t>
            </a:r>
          </a:p>
          <a:p>
            <a:pPr lvl="1"/>
            <a:r>
              <a:rPr lang="en-US" sz="1765" dirty="0">
                <a:sym typeface="Wingdings" panose="05000000000000000000" pitchFamily="2" charset="2"/>
              </a:rPr>
              <a:t>Network Security Groups (NSG)</a:t>
            </a:r>
          </a:p>
          <a:p>
            <a:pPr lvl="1"/>
            <a:r>
              <a:rPr lang="en-US" sz="1765" dirty="0">
                <a:sym typeface="Wingdings" panose="05000000000000000000" pitchFamily="2" charset="2"/>
              </a:rPr>
              <a:t>Also possible ASE  ASE</a:t>
            </a:r>
          </a:p>
          <a:p>
            <a:pPr lvl="1"/>
            <a:endParaRPr lang="en-US" sz="1765" dirty="0">
              <a:sym typeface="Wingdings" panose="05000000000000000000" pitchFamily="2" charset="2"/>
            </a:endParaRPr>
          </a:p>
        </p:txBody>
      </p:sp>
      <p:sp>
        <p:nvSpPr>
          <p:cNvPr id="2" name="Diamond 1">
            <a:extLst>
              <a:ext uri="{FF2B5EF4-FFF2-40B4-BE49-F238E27FC236}">
                <a16:creationId xmlns:a16="http://schemas.microsoft.com/office/drawing/2014/main" id="{7391AD88-BA0F-4F08-B336-B9CBF58916B0}"/>
              </a:ext>
            </a:extLst>
          </p:cNvPr>
          <p:cNvSpPr/>
          <p:nvPr/>
        </p:nvSpPr>
        <p:spPr bwMode="auto">
          <a:xfrm>
            <a:off x="8101672" y="1187938"/>
            <a:ext cx="280133" cy="392186"/>
          </a:xfrm>
          <a:prstGeom prst="diamond">
            <a:avLst/>
          </a:prstGeom>
          <a:solidFill>
            <a:schemeClr val="accent1"/>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solidFill>
                <a:srgbClr val="FF0000"/>
              </a:soli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68E1861B-AAEC-488A-82CF-3109D06A9BBF}"/>
              </a:ext>
            </a:extLst>
          </p:cNvPr>
          <p:cNvSpPr/>
          <p:nvPr/>
        </p:nvSpPr>
        <p:spPr>
          <a:xfrm>
            <a:off x="426036" y="5614036"/>
            <a:ext cx="1511366" cy="296107"/>
          </a:xfrm>
          <a:prstGeom prst="rect">
            <a:avLst/>
          </a:prstGeom>
        </p:spPr>
        <p:txBody>
          <a:bodyPr wrap="square">
            <a:spAutoFit/>
          </a:bodyPr>
          <a:lstStyle/>
          <a:p>
            <a:pPr defTabSz="685775" fontAlgn="auto">
              <a:spcBef>
                <a:spcPts val="0"/>
              </a:spcBef>
              <a:spcAft>
                <a:spcPts val="0"/>
              </a:spcAft>
            </a:pPr>
            <a:r>
              <a:rPr lang="en-US" sz="1324" b="0" dirty="0">
                <a:solidFill>
                  <a:srgbClr val="353535"/>
                </a:solidFill>
                <a:latin typeface="Segoe UI Semilight"/>
                <a:cs typeface="+mn-cs"/>
                <a:hlinkClick r:id="rId3"/>
              </a:rPr>
              <a:t>aka.ms/Azure/ASE</a:t>
            </a:r>
            <a:r>
              <a:rPr lang="en-US" sz="1324" b="0" dirty="0">
                <a:solidFill>
                  <a:srgbClr val="353535"/>
                </a:solidFill>
                <a:latin typeface="Segoe UI Semilight"/>
                <a:cs typeface="+mn-cs"/>
              </a:rPr>
              <a:t> </a:t>
            </a:r>
          </a:p>
        </p:txBody>
      </p:sp>
      <p:pic>
        <p:nvPicPr>
          <p:cNvPr id="4" name="Picture 3">
            <a:extLst>
              <a:ext uri="{FF2B5EF4-FFF2-40B4-BE49-F238E27FC236}">
                <a16:creationId xmlns:a16="http://schemas.microsoft.com/office/drawing/2014/main" id="{0F837EBF-39F9-4D3A-9B62-42D885DA46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3921" y="1804230"/>
            <a:ext cx="3753779" cy="3418971"/>
          </a:xfrm>
          <a:prstGeom prst="rect">
            <a:avLst/>
          </a:prstGeom>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438F7704-1A72-4167-8DB8-42E7B12DDF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79814" y="1779717"/>
            <a:ext cx="4845524" cy="349815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142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animEffect transition="in" filter="wipe(left)">
                                      <p:cBhvr>
                                        <p:cTn id="11" dur="500"/>
                                        <p:tgtEl>
                                          <p:spTgt spid="6">
                                            <p:txEl>
                                              <p:pRg st="10" end="1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p>
        </p:txBody>
      </p:sp>
      <p:graphicFrame>
        <p:nvGraphicFramePr>
          <p:cNvPr id="2" name="Table 1"/>
          <p:cNvGraphicFramePr>
            <a:graphicFrameLocks noGrp="1"/>
          </p:cNvGraphicFramePr>
          <p:nvPr>
            <p:extLst/>
          </p:nvPr>
        </p:nvGraphicFramePr>
        <p:xfrm>
          <a:off x="201932" y="1972310"/>
          <a:ext cx="8942070" cy="3933815"/>
        </p:xfrm>
        <a:graphic>
          <a:graphicData uri="http://schemas.openxmlformats.org/drawingml/2006/table">
            <a:tbl>
              <a:tblPr>
                <a:tableStyleId>{18603FDC-E32A-4AB5-989C-0864C3EAD2B8}</a:tableStyleId>
              </a:tblPr>
              <a:tblGrid>
                <a:gridCol w="1490345">
                  <a:extLst>
                    <a:ext uri="{9D8B030D-6E8A-4147-A177-3AD203B41FA5}">
                      <a16:colId xmlns:a16="http://schemas.microsoft.com/office/drawing/2014/main" val="20000"/>
                    </a:ext>
                  </a:extLst>
                </a:gridCol>
                <a:gridCol w="1490345">
                  <a:extLst>
                    <a:ext uri="{9D8B030D-6E8A-4147-A177-3AD203B41FA5}">
                      <a16:colId xmlns:a16="http://schemas.microsoft.com/office/drawing/2014/main" val="20001"/>
                    </a:ext>
                  </a:extLst>
                </a:gridCol>
                <a:gridCol w="1490345">
                  <a:extLst>
                    <a:ext uri="{9D8B030D-6E8A-4147-A177-3AD203B41FA5}">
                      <a16:colId xmlns:a16="http://schemas.microsoft.com/office/drawing/2014/main" val="20002"/>
                    </a:ext>
                  </a:extLst>
                </a:gridCol>
                <a:gridCol w="1490345">
                  <a:extLst>
                    <a:ext uri="{9D8B030D-6E8A-4147-A177-3AD203B41FA5}">
                      <a16:colId xmlns:a16="http://schemas.microsoft.com/office/drawing/2014/main" val="20003"/>
                    </a:ext>
                  </a:extLst>
                </a:gridCol>
                <a:gridCol w="1490345">
                  <a:extLst>
                    <a:ext uri="{9D8B030D-6E8A-4147-A177-3AD203B41FA5}">
                      <a16:colId xmlns:a16="http://schemas.microsoft.com/office/drawing/2014/main" val="20004"/>
                    </a:ext>
                  </a:extLst>
                </a:gridCol>
                <a:gridCol w="1490345">
                  <a:extLst>
                    <a:ext uri="{9D8B030D-6E8A-4147-A177-3AD203B41FA5}">
                      <a16:colId xmlns:a16="http://schemas.microsoft.com/office/drawing/2014/main" val="20005"/>
                    </a:ext>
                  </a:extLst>
                </a:gridCol>
              </a:tblGrid>
              <a:tr h="941871">
                <a:tc>
                  <a:txBody>
                    <a:bodyPr/>
                    <a:lstStyle/>
                    <a:p>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tc>
                  <a:txBody>
                    <a:bodyPr/>
                    <a:lstStyle/>
                    <a:p>
                      <a:r>
                        <a:rPr lang="en-US" sz="1500" b="0" dirty="0">
                          <a:effectLst>
                            <a:outerShdw blurRad="38100" dist="38100" dir="2700000" algn="tl">
                              <a:srgbClr val="000000">
                                <a:alpha val="43137"/>
                              </a:srgbClr>
                            </a:outerShdw>
                          </a:effectLst>
                        </a:rPr>
                        <a:t>Free</a:t>
                      </a:r>
                    </a:p>
                    <a:p>
                      <a:r>
                        <a:rPr lang="en-US" sz="1500" b="0" dirty="0">
                          <a:effectLst>
                            <a:outerShdw blurRad="38100" dist="38100" dir="2700000" algn="tl">
                              <a:srgbClr val="000000">
                                <a:alpha val="43137"/>
                              </a:srgbClr>
                            </a:outerShdw>
                          </a:effectLst>
                        </a:rPr>
                        <a:t>Dev/ test apps</a:t>
                      </a:r>
                    </a:p>
                    <a:p>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tc>
                  <a:txBody>
                    <a:bodyPr/>
                    <a:lstStyle/>
                    <a:p>
                      <a:r>
                        <a:rPr lang="en-US" sz="1500" b="0" dirty="0">
                          <a:effectLst>
                            <a:outerShdw blurRad="38100" dist="38100" dir="2700000" algn="tl">
                              <a:srgbClr val="000000">
                                <a:alpha val="43137"/>
                              </a:srgbClr>
                            </a:outerShdw>
                          </a:effectLst>
                        </a:rPr>
                        <a:t>Shared </a:t>
                      </a:r>
                    </a:p>
                    <a:p>
                      <a:r>
                        <a:rPr lang="en-US" sz="1500" b="0" dirty="0">
                          <a:effectLst>
                            <a:outerShdw blurRad="38100" dist="38100" dir="2700000" algn="tl">
                              <a:srgbClr val="000000">
                                <a:alpha val="43137"/>
                              </a:srgbClr>
                            </a:outerShdw>
                          </a:effectLst>
                        </a:rPr>
                        <a:t>Dev/test with higher limits</a:t>
                      </a:r>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tc>
                  <a:txBody>
                    <a:bodyPr/>
                    <a:lstStyle/>
                    <a:p>
                      <a:r>
                        <a:rPr lang="en-US" sz="1500" b="0" dirty="0">
                          <a:effectLst>
                            <a:outerShdw blurRad="38100" dist="38100" dir="2700000" algn="tl">
                              <a:srgbClr val="000000">
                                <a:alpha val="43137"/>
                              </a:srgbClr>
                            </a:outerShdw>
                          </a:effectLst>
                        </a:rPr>
                        <a:t>Basic </a:t>
                      </a:r>
                    </a:p>
                    <a:p>
                      <a:r>
                        <a:rPr lang="en-US" sz="1500" b="0" dirty="0">
                          <a:effectLst>
                            <a:outerShdw blurRad="38100" dist="38100" dir="2700000" algn="tl">
                              <a:srgbClr val="000000">
                                <a:alpha val="43137"/>
                              </a:srgbClr>
                            </a:outerShdw>
                          </a:effectLst>
                        </a:rPr>
                        <a:t>Go live with basic apps</a:t>
                      </a:r>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tc>
                  <a:txBody>
                    <a:bodyPr/>
                    <a:lstStyle/>
                    <a:p>
                      <a:r>
                        <a:rPr lang="en-US" sz="1500" b="0" dirty="0">
                          <a:effectLst>
                            <a:outerShdw blurRad="38100" dist="38100" dir="2700000" algn="tl">
                              <a:srgbClr val="000000">
                                <a:alpha val="43137"/>
                              </a:srgbClr>
                            </a:outerShdw>
                          </a:effectLst>
                        </a:rPr>
                        <a:t>Standard </a:t>
                      </a:r>
                    </a:p>
                    <a:p>
                      <a:r>
                        <a:rPr lang="en-US" sz="1500" b="0" dirty="0">
                          <a:effectLst>
                            <a:outerShdw blurRad="38100" dist="38100" dir="2700000" algn="tl">
                              <a:srgbClr val="000000">
                                <a:alpha val="43137"/>
                              </a:srgbClr>
                            </a:outerShdw>
                          </a:effectLst>
                        </a:rPr>
                        <a:t>Go live with web, mobile, logic apps</a:t>
                      </a:r>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500" b="0" dirty="0">
                          <a:effectLst>
                            <a:outerShdw blurRad="38100" dist="38100" dir="2700000" algn="tl">
                              <a:srgbClr val="000000">
                                <a:alpha val="43137"/>
                              </a:srgbClr>
                            </a:outerShdw>
                          </a:effectLst>
                        </a:rPr>
                        <a:t>Premium Maximum scale and enterprise integration</a:t>
                      </a:r>
                      <a:endParaRPr lang="en-US" sz="1500" b="0" i="1" dirty="0">
                        <a:effectLst>
                          <a:outerShdw blurRad="38100" dist="38100" dir="2700000" algn="tl">
                            <a:srgbClr val="000000">
                              <a:alpha val="43137"/>
                            </a:srgbClr>
                          </a:outerShdw>
                        </a:effectLst>
                      </a:endParaRPr>
                    </a:p>
                  </a:txBody>
                  <a:tcPr marL="27472" marR="27472" marT="13736" marB="13736">
                    <a:solidFill>
                      <a:srgbClr val="FF3300"/>
                    </a:solidFill>
                  </a:tcPr>
                </a:tc>
                <a:extLst>
                  <a:ext uri="{0D108BD9-81ED-4DB2-BD59-A6C34878D82A}">
                    <a16:rowId xmlns:a16="http://schemas.microsoft.com/office/drawing/2014/main" val="10000"/>
                  </a:ext>
                </a:extLst>
              </a:tr>
              <a:tr h="484671">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Web, mobile, or API apps</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10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100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Unlimited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Unlimited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Unlimited </a:t>
                      </a:r>
                    </a:p>
                  </a:txBody>
                  <a:tcPr marL="27472" marR="27472" marT="13736" marB="13736" anchor="ctr">
                    <a:solidFill>
                      <a:schemeClr val="bg1"/>
                    </a:solidFill>
                  </a:tcPr>
                </a:tc>
                <a:extLst>
                  <a:ext uri="{0D108BD9-81ED-4DB2-BD59-A6C34878D82A}">
                    <a16:rowId xmlns:a16="http://schemas.microsoft.com/office/drawing/2014/main" val="10001"/>
                  </a:ext>
                </a:extLst>
              </a:tr>
              <a:tr h="256071">
                <a:tc>
                  <a:txBody>
                    <a:bodyPr/>
                    <a:lstStyle/>
                    <a:p>
                      <a:r>
                        <a:rPr lang="en-US" sz="1500" b="1" kern="1200" spc="0" baseline="0">
                          <a:gradFill>
                            <a:gsLst>
                              <a:gs pos="1250">
                                <a:srgbClr val="D83B01"/>
                              </a:gs>
                              <a:gs pos="99000">
                                <a:srgbClr val="D83B01"/>
                              </a:gs>
                            </a:gsLst>
                            <a:lin ang="5400000" scaled="0"/>
                          </a:gradFill>
                          <a:latin typeface="+mj-lt"/>
                          <a:ea typeface="+mn-ea"/>
                          <a:cs typeface="+mn-cs"/>
                        </a:rPr>
                        <a:t>Logic apps</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10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10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10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20 /core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20 /core </a:t>
                      </a:r>
                    </a:p>
                  </a:txBody>
                  <a:tcPr marL="27472" marR="27472" marT="13736" marB="13736" anchor="ctr">
                    <a:solidFill>
                      <a:schemeClr val="bg1"/>
                    </a:solidFill>
                  </a:tcPr>
                </a:tc>
                <a:extLst>
                  <a:ext uri="{0D108BD9-81ED-4DB2-BD59-A6C34878D82A}">
                    <a16:rowId xmlns:a16="http://schemas.microsoft.com/office/drawing/2014/main" val="10002"/>
                  </a:ext>
                </a:extLst>
              </a:tr>
              <a:tr h="713271">
                <a:tc>
                  <a:txBody>
                    <a:bodyPr/>
                    <a:lstStyle/>
                    <a:p>
                      <a:r>
                        <a:rPr lang="en-US" sz="1500" b="1" kern="1200" spc="0" baseline="0">
                          <a:gradFill>
                            <a:gsLst>
                              <a:gs pos="1250">
                                <a:srgbClr val="D83B01"/>
                              </a:gs>
                              <a:gs pos="99000">
                                <a:srgbClr val="D83B01"/>
                              </a:gs>
                            </a:gsLst>
                            <a:lin ang="5400000" scaled="0"/>
                          </a:gradFill>
                          <a:latin typeface="+mj-lt"/>
                          <a:ea typeface="+mn-ea"/>
                          <a:cs typeface="+mn-cs"/>
                        </a:rPr>
                        <a:t>Integration</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Dev / Test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Dev / Test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Dev / Test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Standard Connectors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Premium Connectors + BizTalk Services </a:t>
                      </a:r>
                    </a:p>
                  </a:txBody>
                  <a:tcPr marL="27472" marR="27472" marT="13736" marB="13736" anchor="ctr">
                    <a:solidFill>
                      <a:schemeClr val="bg1"/>
                    </a:solidFill>
                  </a:tcPr>
                </a:tc>
                <a:extLst>
                  <a:ext uri="{0D108BD9-81ED-4DB2-BD59-A6C34878D82A}">
                    <a16:rowId xmlns:a16="http://schemas.microsoft.com/office/drawing/2014/main" val="10003"/>
                  </a:ext>
                </a:extLst>
              </a:tr>
              <a:tr h="256071">
                <a:tc>
                  <a:txBody>
                    <a:bodyPr/>
                    <a:lstStyle/>
                    <a:p>
                      <a:r>
                        <a:rPr lang="en-US" sz="1500" b="1" kern="1200" spc="0" baseline="0">
                          <a:gradFill>
                            <a:gsLst>
                              <a:gs pos="1250">
                                <a:srgbClr val="D83B01"/>
                              </a:gs>
                              <a:gs pos="99000">
                                <a:srgbClr val="D83B01"/>
                              </a:gs>
                            </a:gsLst>
                            <a:lin ang="5400000" scaled="0"/>
                          </a:gradFill>
                          <a:latin typeface="+mj-lt"/>
                          <a:ea typeface="+mn-ea"/>
                          <a:cs typeface="+mn-cs"/>
                        </a:rPr>
                        <a:t>Disk space</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1 GB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1 GB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10 GB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50 GB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500 GB </a:t>
                      </a:r>
                    </a:p>
                  </a:txBody>
                  <a:tcPr marL="27472" marR="27472" marT="13736" marB="13736" anchor="ctr">
                    <a:solidFill>
                      <a:schemeClr val="bg1"/>
                    </a:solidFill>
                  </a:tcPr>
                </a:tc>
                <a:extLst>
                  <a:ext uri="{0D108BD9-81ED-4DB2-BD59-A6C34878D82A}">
                    <a16:rowId xmlns:a16="http://schemas.microsoft.com/office/drawing/2014/main" val="10004"/>
                  </a:ext>
                </a:extLst>
              </a:tr>
              <a:tr h="484671">
                <a:tc>
                  <a:txBody>
                    <a:bodyPr/>
                    <a:lstStyle/>
                    <a:p>
                      <a:r>
                        <a:rPr lang="en-US" sz="1500" b="1" kern="1200" spc="0" baseline="0">
                          <a:gradFill>
                            <a:gsLst>
                              <a:gs pos="1250">
                                <a:srgbClr val="D83B01"/>
                              </a:gs>
                              <a:gs pos="99000">
                                <a:srgbClr val="D83B01"/>
                              </a:gs>
                            </a:gsLst>
                            <a:lin ang="5400000" scaled="0"/>
                          </a:gradFill>
                          <a:latin typeface="+mj-lt"/>
                          <a:ea typeface="+mn-ea"/>
                          <a:cs typeface="+mn-cs"/>
                        </a:rPr>
                        <a:t>Maximum instances</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Up to 3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Up to 10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Up to 50 </a:t>
                      </a:r>
                    </a:p>
                  </a:txBody>
                  <a:tcPr marL="27472" marR="27472" marT="13736" marB="13736" anchor="ctr">
                    <a:solidFill>
                      <a:schemeClr val="bg1"/>
                    </a:solidFill>
                  </a:tcPr>
                </a:tc>
                <a:extLst>
                  <a:ext uri="{0D108BD9-81ED-4DB2-BD59-A6C34878D82A}">
                    <a16:rowId xmlns:a16="http://schemas.microsoft.com/office/drawing/2014/main" val="10005"/>
                  </a:ext>
                </a:extLst>
              </a:tr>
              <a:tr h="541111">
                <a:tc>
                  <a:txBody>
                    <a:bodyPr/>
                    <a:lstStyle/>
                    <a:p>
                      <a:r>
                        <a:rPr lang="en-US" sz="1500" b="1" kern="1200" spc="0" baseline="0">
                          <a:gradFill>
                            <a:gsLst>
                              <a:gs pos="1250">
                                <a:srgbClr val="D83B01"/>
                              </a:gs>
                              <a:gs pos="99000">
                                <a:srgbClr val="D83B01"/>
                              </a:gs>
                            </a:gsLst>
                            <a:lin ang="5400000" scaled="0"/>
                          </a:gradFill>
                          <a:latin typeface="+mj-lt"/>
                          <a:ea typeface="+mn-ea"/>
                          <a:cs typeface="+mn-cs"/>
                        </a:rPr>
                        <a:t>App Service Environments</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Supported</a:t>
                      </a:r>
                    </a:p>
                  </a:txBody>
                  <a:tcPr marL="27472" marR="27472" marT="13736" marB="13736" anchor="ctr">
                    <a:solidFill>
                      <a:schemeClr val="bg1"/>
                    </a:solidFill>
                  </a:tcPr>
                </a:tc>
                <a:extLst>
                  <a:ext uri="{0D108BD9-81ED-4DB2-BD59-A6C34878D82A}">
                    <a16:rowId xmlns:a16="http://schemas.microsoft.com/office/drawing/2014/main" val="10006"/>
                  </a:ext>
                </a:extLst>
              </a:tr>
              <a:tr h="256071">
                <a:tc>
                  <a:txBody>
                    <a:bodyPr/>
                    <a:lstStyle/>
                    <a:p>
                      <a:r>
                        <a:rPr lang="en-US" sz="1500" b="1" kern="1200" spc="0" baseline="0">
                          <a:gradFill>
                            <a:gsLst>
                              <a:gs pos="1250">
                                <a:srgbClr val="D83B01"/>
                              </a:gs>
                              <a:gs pos="99000">
                                <a:srgbClr val="D83B01"/>
                              </a:gs>
                            </a:gsLst>
                            <a:lin ang="5400000" scaled="0"/>
                          </a:gradFill>
                          <a:latin typeface="+mj-lt"/>
                          <a:ea typeface="+mn-ea"/>
                          <a:cs typeface="+mn-cs"/>
                        </a:rPr>
                        <a:t>SLA</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99.90% </a:t>
                      </a:r>
                    </a:p>
                  </a:txBody>
                  <a:tcPr marL="27472" marR="27472" marT="13736" marB="13736" anchor="ctr">
                    <a:solidFill>
                      <a:schemeClr val="bg1"/>
                    </a:solidFill>
                  </a:tcPr>
                </a:tc>
                <a:tc>
                  <a:txBody>
                    <a:bodyPr/>
                    <a:lstStyle/>
                    <a:p>
                      <a:r>
                        <a:rPr lang="en-US" sz="1500" b="1" kern="1200" spc="0" baseline="0">
                          <a:gradFill>
                            <a:gsLst>
                              <a:gs pos="1250">
                                <a:srgbClr val="D83B01"/>
                              </a:gs>
                              <a:gs pos="99000">
                                <a:srgbClr val="D83B01"/>
                              </a:gs>
                            </a:gsLst>
                            <a:lin ang="5400000" scaled="0"/>
                          </a:gradFill>
                          <a:latin typeface="+mj-lt"/>
                          <a:ea typeface="+mn-ea"/>
                          <a:cs typeface="+mn-cs"/>
                        </a:rPr>
                        <a:t>99.95% </a:t>
                      </a:r>
                    </a:p>
                  </a:txBody>
                  <a:tcPr marL="27472" marR="27472" marT="13736" marB="13736" anchor="ctr">
                    <a:solidFill>
                      <a:schemeClr val="bg1"/>
                    </a:solidFill>
                  </a:tcPr>
                </a:tc>
                <a:tc>
                  <a:txBody>
                    <a:bodyPr/>
                    <a:lstStyle/>
                    <a:p>
                      <a:r>
                        <a:rPr lang="en-US" sz="1500" b="1" kern="1200" spc="0" baseline="0" dirty="0">
                          <a:gradFill>
                            <a:gsLst>
                              <a:gs pos="1250">
                                <a:srgbClr val="D83B01"/>
                              </a:gs>
                              <a:gs pos="99000">
                                <a:srgbClr val="D83B01"/>
                              </a:gs>
                            </a:gsLst>
                            <a:lin ang="5400000" scaled="0"/>
                          </a:gradFill>
                          <a:latin typeface="+mj-lt"/>
                          <a:ea typeface="+mn-ea"/>
                          <a:cs typeface="+mn-cs"/>
                        </a:rPr>
                        <a:t>99.95% </a:t>
                      </a:r>
                    </a:p>
                  </a:txBody>
                  <a:tcPr marL="27472" marR="27472" marT="13736" marB="13736" anchor="ctr">
                    <a:solidFill>
                      <a:schemeClr val="bg1"/>
                    </a:solidFill>
                  </a:tcPr>
                </a:tc>
                <a:extLst>
                  <a:ext uri="{0D108BD9-81ED-4DB2-BD59-A6C34878D82A}">
                    <a16:rowId xmlns:a16="http://schemas.microsoft.com/office/drawing/2014/main" val="10007"/>
                  </a:ext>
                </a:extLst>
              </a:tr>
            </a:tbl>
          </a:graphicData>
        </a:graphic>
      </p:graphicFrame>
      <p:sp>
        <p:nvSpPr>
          <p:cNvPr id="4" name="Diamond 3">
            <a:extLst>
              <a:ext uri="{FF2B5EF4-FFF2-40B4-BE49-F238E27FC236}">
                <a16:creationId xmlns:a16="http://schemas.microsoft.com/office/drawing/2014/main" id="{D9A60C00-832A-4199-AA91-64F1786F70FF}"/>
              </a:ext>
            </a:extLst>
          </p:cNvPr>
          <p:cNvSpPr/>
          <p:nvPr/>
        </p:nvSpPr>
        <p:spPr bwMode="auto">
          <a:xfrm>
            <a:off x="8101672" y="1187938"/>
            <a:ext cx="280133" cy="392186"/>
          </a:xfrm>
          <a:prstGeom prst="diamond">
            <a:avLst/>
          </a:prstGeom>
          <a:solidFill>
            <a:srgbClr val="FF000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dirty="0" err="1">
              <a:solidFill>
                <a:srgbClr val="FF0000"/>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9496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Compute Infrastructure </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871462"/>
          <a:ext cx="8797908" cy="3238032"/>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Compute Infrastructure Objectives</a:t>
                      </a:r>
                    </a:p>
                  </a:txBody>
                  <a:tcPr marL="67232" marR="67232" marT="33616" marB="33616"/>
                </a:tc>
                <a:tc>
                  <a:txBody>
                    <a:bodyPr/>
                    <a:lstStyle/>
                    <a:p>
                      <a:r>
                        <a:rPr lang="en-US" sz="1800" b="1" dirty="0"/>
                        <a:t>Compute Infrastructure</a:t>
                      </a:r>
                      <a:r>
                        <a:rPr lang="en-US" sz="1800" dirty="0"/>
                        <a:t> New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515444">
                <a:tc>
                  <a:txBody>
                    <a:bodyPr/>
                    <a:lstStyle/>
                    <a:p>
                      <a:r>
                        <a:rPr lang="en-US" sz="1800" b="1" kern="1200" dirty="0">
                          <a:solidFill>
                            <a:schemeClr val="dk1"/>
                          </a:solidFill>
                          <a:latin typeface="+mn-lt"/>
                          <a:ea typeface="+mn-ea"/>
                          <a:cs typeface="+mn-cs"/>
                        </a:rPr>
                        <a:t>Design using Virtual Machines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Using Web App for </a:t>
                      </a:r>
                      <a:r>
                        <a:rPr lang="en-US" sz="1500" b="1" kern="1200" dirty="0">
                          <a:solidFill>
                            <a:schemeClr val="accent2">
                              <a:lumMod val="60000"/>
                              <a:lumOff val="40000"/>
                            </a:schemeClr>
                          </a:solidFill>
                          <a:latin typeface="+mn-lt"/>
                          <a:ea typeface="+mn-ea"/>
                          <a:cs typeface="+mn-cs"/>
                        </a:rPr>
                        <a:t>Containers</a:t>
                      </a:r>
                      <a:r>
                        <a:rPr lang="en-US" sz="1500" kern="1200" dirty="0">
                          <a:solidFill>
                            <a:schemeClr val="accent2">
                              <a:lumMod val="60000"/>
                              <a:lumOff val="40000"/>
                            </a:schemeClr>
                          </a:solidFill>
                          <a:latin typeface="+mn-lt"/>
                          <a:ea typeface="+mn-ea"/>
                          <a:cs typeface="+mn-cs"/>
                        </a:rPr>
                        <a:t>. Design VM Scale Sets, define a migration strategy from cloud services </a:t>
                      </a:r>
                    </a:p>
                  </a:txBody>
                  <a:tcPr marL="67232" marR="67232" marT="33616" marB="33616"/>
                </a:tc>
                <a:extLst>
                  <a:ext uri="{0D108BD9-81ED-4DB2-BD59-A6C34878D82A}">
                    <a16:rowId xmlns:a16="http://schemas.microsoft.com/office/drawing/2014/main" val="4068123521"/>
                  </a:ext>
                </a:extLst>
              </a:tr>
              <a:tr h="515444">
                <a:tc>
                  <a:txBody>
                    <a:bodyPr/>
                    <a:lstStyle/>
                    <a:p>
                      <a:r>
                        <a:rPr lang="en-US" sz="1800" b="1" kern="1200" dirty="0">
                          <a:solidFill>
                            <a:schemeClr val="accent2">
                              <a:lumMod val="60000"/>
                              <a:lumOff val="40000"/>
                            </a:schemeClr>
                          </a:solidFill>
                          <a:latin typeface="+mn-lt"/>
                          <a:ea typeface="+mn-ea"/>
                          <a:cs typeface="+mn-cs"/>
                        </a:rPr>
                        <a:t>Design for Serverless computing</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Design for serverless computing using Azure Container Instances</a:t>
                      </a:r>
                    </a:p>
                  </a:txBody>
                  <a:tcPr marL="67232" marR="67232" marT="33616" marB="33616"/>
                </a:tc>
                <a:extLst>
                  <a:ext uri="{0D108BD9-81ED-4DB2-BD59-A6C34878D82A}">
                    <a16:rowId xmlns:a16="http://schemas.microsoft.com/office/drawing/2014/main" val="2393205779"/>
                  </a:ext>
                </a:extLst>
              </a:tr>
              <a:tr h="739550">
                <a:tc>
                  <a:txBody>
                    <a:bodyPr/>
                    <a:lstStyle/>
                    <a:p>
                      <a:r>
                        <a:rPr lang="en-US" sz="1800" b="1" kern="1200" dirty="0">
                          <a:solidFill>
                            <a:schemeClr val="accent2">
                              <a:lumMod val="60000"/>
                              <a:lumOff val="40000"/>
                            </a:schemeClr>
                          </a:solidFill>
                          <a:latin typeface="+mn-lt"/>
                          <a:ea typeface="+mn-ea"/>
                          <a:cs typeface="+mn-cs"/>
                        </a:rPr>
                        <a:t>Design microservices-based solutions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Choose between container-based solutions, if orchestration is needed, which platform for container orchestration, when service fabric is appropriate</a:t>
                      </a:r>
                    </a:p>
                  </a:txBody>
                  <a:tcPr marL="67232" marR="67232" marT="33616" marB="33616"/>
                </a:tc>
                <a:extLst>
                  <a:ext uri="{0D108BD9-81ED-4DB2-BD59-A6C34878D82A}">
                    <a16:rowId xmlns:a16="http://schemas.microsoft.com/office/drawing/2014/main" val="1635889145"/>
                  </a:ext>
                </a:extLst>
              </a:tr>
              <a:tr h="739550">
                <a:tc>
                  <a:txBody>
                    <a:bodyPr/>
                    <a:lstStyle/>
                    <a:p>
                      <a:r>
                        <a:rPr lang="en-US" sz="1800" b="1" kern="1200" dirty="0">
                          <a:solidFill>
                            <a:schemeClr val="dk1"/>
                          </a:solidFill>
                          <a:latin typeface="+mn-lt"/>
                          <a:ea typeface="+mn-ea"/>
                          <a:cs typeface="+mn-cs"/>
                        </a:rPr>
                        <a:t>Design Web Applications </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Determine when to use Web Apps on Linux; determine when to use a CDN; determine when to use a cache, including Azure Redis cache</a:t>
                      </a:r>
                    </a:p>
                  </a:txBody>
                  <a:tcPr marL="67232" marR="67232" marT="33616" marB="33616"/>
                </a:tc>
                <a:extLst>
                  <a:ext uri="{0D108BD9-81ED-4DB2-BD59-A6C34878D82A}">
                    <a16:rowId xmlns:a16="http://schemas.microsoft.com/office/drawing/2014/main" val="256117378"/>
                  </a:ext>
                </a:extLst>
              </a:tr>
              <a:tr h="336159">
                <a:tc>
                  <a:txBody>
                    <a:bodyPr/>
                    <a:lstStyle/>
                    <a:p>
                      <a:r>
                        <a:rPr lang="en-US" sz="1800" b="1" kern="1200" dirty="0">
                          <a:solidFill>
                            <a:schemeClr val="dk1"/>
                          </a:solidFill>
                          <a:latin typeface="+mn-lt"/>
                          <a:ea typeface="+mn-ea"/>
                          <a:cs typeface="+mn-cs"/>
                        </a:rPr>
                        <a:t>Create compute-intensive application</a:t>
                      </a:r>
                    </a:p>
                  </a:txBody>
                  <a:tcPr marL="67232" marR="67232" marT="33616" marB="33616"/>
                </a:tc>
                <a:tc>
                  <a:txBody>
                    <a:bodyPr/>
                    <a:lstStyle/>
                    <a:p>
                      <a:pPr marL="0" algn="l" defTabSz="932742" rtl="0" eaLnBrk="1" latinLnBrk="0" hangingPunct="1"/>
                      <a:r>
                        <a:rPr lang="en-US" sz="1500" b="0" kern="1200" dirty="0">
                          <a:solidFill>
                            <a:schemeClr val="tx1"/>
                          </a:solidFill>
                          <a:latin typeface="+mn-lt"/>
                          <a:ea typeface="+mn-ea"/>
                          <a:cs typeface="+mn-cs"/>
                        </a:rPr>
                        <a:t>Same as 70-534</a:t>
                      </a:r>
                    </a:p>
                  </a:txBody>
                  <a:tcPr marL="67232" marR="67232" marT="33616" marB="33616"/>
                </a:tc>
                <a:extLst>
                  <a:ext uri="{0D108BD9-81ED-4DB2-BD59-A6C34878D82A}">
                    <a16:rowId xmlns:a16="http://schemas.microsoft.com/office/drawing/2014/main" val="2025156405"/>
                  </a:ext>
                </a:extLst>
              </a:tr>
            </a:tbl>
          </a:graphicData>
        </a:graphic>
      </p:graphicFrame>
    </p:spTree>
    <p:extLst>
      <p:ext uri="{BB962C8B-B14F-4D97-AF65-F5344CB8AC3E}">
        <p14:creationId xmlns:p14="http://schemas.microsoft.com/office/powerpoint/2010/main" val="375210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Data Implementation</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871462"/>
          <a:ext cx="8797908" cy="4609632"/>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Data Implementation Objectives</a:t>
                      </a:r>
                    </a:p>
                  </a:txBody>
                  <a:tcPr marL="67232" marR="67232" marT="33616" marB="33616"/>
                </a:tc>
                <a:tc>
                  <a:txBody>
                    <a:bodyPr/>
                    <a:lstStyle/>
                    <a:p>
                      <a:r>
                        <a:rPr lang="en-US" sz="1800" b="1" dirty="0"/>
                        <a:t>Design Data Implementation</a:t>
                      </a:r>
                      <a:r>
                        <a:rPr lang="en-US" sz="1800" dirty="0"/>
                        <a:t> New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336159">
                <a:tc>
                  <a:txBody>
                    <a:bodyPr/>
                    <a:lstStyle/>
                    <a:p>
                      <a:r>
                        <a:rPr lang="en-US" sz="1800" b="1" dirty="0"/>
                        <a:t>Design Azure Storage Solutions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blob tiers, disks and StorSimple</a:t>
                      </a:r>
                    </a:p>
                  </a:txBody>
                  <a:tcPr marL="67232" marR="67232" marT="33616" marB="33616"/>
                </a:tc>
                <a:extLst>
                  <a:ext uri="{0D108BD9-81ED-4DB2-BD59-A6C34878D82A}">
                    <a16:rowId xmlns:a16="http://schemas.microsoft.com/office/drawing/2014/main" val="4068123521"/>
                  </a:ext>
                </a:extLst>
              </a:tr>
              <a:tr h="739550">
                <a:tc>
                  <a:txBody>
                    <a:bodyPr/>
                    <a:lstStyle/>
                    <a:p>
                      <a:r>
                        <a:rPr lang="en-US" sz="1800" b="1" kern="1200" dirty="0">
                          <a:solidFill>
                            <a:schemeClr val="accent2">
                              <a:lumMod val="60000"/>
                              <a:lumOff val="40000"/>
                            </a:schemeClr>
                          </a:solidFill>
                          <a:latin typeface="+mn-lt"/>
                          <a:ea typeface="+mn-ea"/>
                          <a:cs typeface="+mn-cs"/>
                        </a:rPr>
                        <a:t>Design for Azure Data Services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Data Catalog, Azure Data Factory, SQL Data Warehouse, Azure Data Lake Analytics, Azure Analysis Services, and Azure HDInsight</a:t>
                      </a:r>
                    </a:p>
                  </a:txBody>
                  <a:tcPr marL="67232" marR="67232" marT="33616" marB="33616"/>
                </a:tc>
                <a:extLst>
                  <a:ext uri="{0D108BD9-81ED-4DB2-BD59-A6C34878D82A}">
                    <a16:rowId xmlns:a16="http://schemas.microsoft.com/office/drawing/2014/main" val="2393205779"/>
                  </a:ext>
                </a:extLst>
              </a:tr>
              <a:tr h="1411869">
                <a:tc>
                  <a:txBody>
                    <a:bodyPr/>
                    <a:lstStyle/>
                    <a:p>
                      <a:r>
                        <a:rPr lang="en-US" sz="1800" b="1" dirty="0">
                          <a:solidFill>
                            <a:schemeClr val="accent2">
                              <a:lumMod val="60000"/>
                              <a:lumOff val="40000"/>
                            </a:schemeClr>
                          </a:solidFill>
                        </a:rPr>
                        <a:t>Design for relational database storage</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Determine when to use Azure SQL Database and </a:t>
                      </a:r>
                      <a:r>
                        <a:rPr lang="en-US" sz="1500" b="1" kern="1200" dirty="0">
                          <a:solidFill>
                            <a:schemeClr val="accent2">
                              <a:lumMod val="60000"/>
                              <a:lumOff val="40000"/>
                            </a:schemeClr>
                          </a:solidFill>
                          <a:latin typeface="+mn-lt"/>
                          <a:ea typeface="+mn-ea"/>
                          <a:cs typeface="+mn-cs"/>
                        </a:rPr>
                        <a:t>SQL Server Stretch Database</a:t>
                      </a:r>
                      <a:r>
                        <a:rPr lang="en-US" sz="1500" kern="1200" dirty="0">
                          <a:solidFill>
                            <a:schemeClr val="accent2">
                              <a:lumMod val="60000"/>
                              <a:lumOff val="40000"/>
                            </a:schemeClr>
                          </a:solidFill>
                          <a:latin typeface="+mn-lt"/>
                          <a:ea typeface="+mn-ea"/>
                          <a:cs typeface="+mn-cs"/>
                        </a:rPr>
                        <a:t>; design for scalability and features; determine when to use Azure Database for MySQL and </a:t>
                      </a:r>
                      <a:r>
                        <a:rPr lang="en-US" sz="1500" b="1" kern="1200" dirty="0">
                          <a:solidFill>
                            <a:schemeClr val="accent2">
                              <a:lumMod val="60000"/>
                              <a:lumOff val="40000"/>
                            </a:schemeClr>
                          </a:solidFill>
                          <a:latin typeface="+mn-lt"/>
                          <a:ea typeface="+mn-ea"/>
                          <a:cs typeface="+mn-cs"/>
                        </a:rPr>
                        <a:t>Azure Database for PostgreSQL; </a:t>
                      </a:r>
                      <a:r>
                        <a:rPr lang="en-US" sz="1500" kern="1200" dirty="0">
                          <a:solidFill>
                            <a:schemeClr val="accent2">
                              <a:lumMod val="60000"/>
                              <a:lumOff val="40000"/>
                            </a:schemeClr>
                          </a:solidFill>
                          <a:latin typeface="+mn-lt"/>
                          <a:ea typeface="+mn-ea"/>
                          <a:cs typeface="+mn-cs"/>
                        </a:rPr>
                        <a:t>design for HA/DR, geo-replication; design a backup and recovery strategy</a:t>
                      </a:r>
                    </a:p>
                  </a:txBody>
                  <a:tcPr marL="67232" marR="67232" marT="33616" marB="33616"/>
                </a:tc>
                <a:extLst>
                  <a:ext uri="{0D108BD9-81ED-4DB2-BD59-A6C34878D82A}">
                    <a16:rowId xmlns:a16="http://schemas.microsoft.com/office/drawing/2014/main" val="1635889145"/>
                  </a:ext>
                </a:extLst>
              </a:tr>
              <a:tr h="515444">
                <a:tc>
                  <a:txBody>
                    <a:bodyPr/>
                    <a:lstStyle/>
                    <a:p>
                      <a:r>
                        <a:rPr lang="en-US" sz="1800" b="1" dirty="0">
                          <a:solidFill>
                            <a:schemeClr val="accent2">
                              <a:lumMod val="60000"/>
                              <a:lumOff val="40000"/>
                            </a:schemeClr>
                          </a:solidFill>
                        </a:rPr>
                        <a:t>Design for NoSQL storage</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Azure Redis Cache, Azure Table Storage, </a:t>
                      </a:r>
                      <a:r>
                        <a:rPr lang="en-US" sz="1500" b="1" kern="1200" dirty="0">
                          <a:solidFill>
                            <a:schemeClr val="accent2">
                              <a:lumMod val="60000"/>
                              <a:lumOff val="40000"/>
                            </a:schemeClr>
                          </a:solidFill>
                          <a:latin typeface="+mn-lt"/>
                          <a:ea typeface="+mn-ea"/>
                          <a:cs typeface="+mn-cs"/>
                        </a:rPr>
                        <a:t>Azure Data Lake</a:t>
                      </a:r>
                      <a:r>
                        <a:rPr lang="en-US" sz="1500" kern="1200" dirty="0">
                          <a:solidFill>
                            <a:schemeClr val="accent2">
                              <a:lumMod val="60000"/>
                              <a:lumOff val="40000"/>
                            </a:schemeClr>
                          </a:solidFill>
                          <a:latin typeface="+mn-lt"/>
                          <a:ea typeface="+mn-ea"/>
                          <a:cs typeface="+mn-cs"/>
                        </a:rPr>
                        <a:t>, Azure Search, </a:t>
                      </a:r>
                      <a:r>
                        <a:rPr lang="en-US" sz="1500" b="1" kern="1200" dirty="0">
                          <a:solidFill>
                            <a:schemeClr val="accent2">
                              <a:lumMod val="60000"/>
                              <a:lumOff val="40000"/>
                            </a:schemeClr>
                          </a:solidFill>
                          <a:latin typeface="+mn-lt"/>
                          <a:ea typeface="+mn-ea"/>
                          <a:cs typeface="+mn-cs"/>
                        </a:rPr>
                        <a:t>Time Series Insights</a:t>
                      </a:r>
                    </a:p>
                  </a:txBody>
                  <a:tcPr marL="67232" marR="67232" marT="33616" marB="33616"/>
                </a:tc>
                <a:extLst>
                  <a:ext uri="{0D108BD9-81ED-4DB2-BD59-A6C34878D82A}">
                    <a16:rowId xmlns:a16="http://schemas.microsoft.com/office/drawing/2014/main" val="2025156405"/>
                  </a:ext>
                </a:extLst>
              </a:tr>
              <a:tr h="739550">
                <a:tc>
                  <a:txBody>
                    <a:bodyPr/>
                    <a:lstStyle/>
                    <a:p>
                      <a:pPr marL="0" algn="l" defTabSz="932742" rtl="0" eaLnBrk="1" latinLnBrk="0" hangingPunct="1"/>
                      <a:r>
                        <a:rPr lang="en-US" sz="1800" b="1" kern="1200" dirty="0">
                          <a:solidFill>
                            <a:schemeClr val="accent2">
                              <a:lumMod val="60000"/>
                              <a:lumOff val="40000"/>
                            </a:schemeClr>
                          </a:solidFill>
                          <a:latin typeface="+mn-lt"/>
                          <a:ea typeface="+mn-ea"/>
                          <a:cs typeface="+mn-cs"/>
                        </a:rPr>
                        <a:t>Design for CosmosDB Storage</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MongoDB API, </a:t>
                      </a:r>
                      <a:r>
                        <a:rPr lang="en-US" sz="1500" kern="1200" dirty="0" err="1">
                          <a:solidFill>
                            <a:schemeClr val="accent2">
                              <a:lumMod val="60000"/>
                              <a:lumOff val="40000"/>
                            </a:schemeClr>
                          </a:solidFill>
                          <a:latin typeface="+mn-lt"/>
                          <a:ea typeface="+mn-ea"/>
                          <a:cs typeface="+mn-cs"/>
                        </a:rPr>
                        <a:t>DocumentDB</a:t>
                      </a:r>
                      <a:r>
                        <a:rPr lang="en-US" sz="1500" kern="1200" dirty="0">
                          <a:solidFill>
                            <a:schemeClr val="accent2">
                              <a:lumMod val="60000"/>
                              <a:lumOff val="40000"/>
                            </a:schemeClr>
                          </a:solidFill>
                          <a:latin typeface="+mn-lt"/>
                          <a:ea typeface="+mn-ea"/>
                          <a:cs typeface="+mn-cs"/>
                        </a:rPr>
                        <a:t> API, Graph API, Azure Tables API; design for cost, performance, data consistency, availability, and business continuity</a:t>
                      </a:r>
                    </a:p>
                  </a:txBody>
                  <a:tcPr marL="67232" marR="67232" marT="33616" marB="33616"/>
                </a:tc>
                <a:extLst>
                  <a:ext uri="{0D108BD9-81ED-4DB2-BD59-A6C34878D82A}">
                    <a16:rowId xmlns:a16="http://schemas.microsoft.com/office/drawing/2014/main" val="3045178476"/>
                  </a:ext>
                </a:extLst>
              </a:tr>
            </a:tbl>
          </a:graphicData>
        </a:graphic>
      </p:graphicFrame>
    </p:spTree>
    <p:extLst>
      <p:ext uri="{BB962C8B-B14F-4D97-AF65-F5344CB8AC3E}">
        <p14:creationId xmlns:p14="http://schemas.microsoft.com/office/powerpoint/2010/main" val="56435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Networking Implementation</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972310"/>
          <a:ext cx="8797908" cy="3216520"/>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Networking Objectives</a:t>
                      </a:r>
                      <a:r>
                        <a:rPr lang="en-US" sz="1500" b="1" dirty="0"/>
                        <a:t> </a:t>
                      </a:r>
                      <a:r>
                        <a:rPr lang="en-US" sz="1500" dirty="0"/>
                        <a:t>– new in </a:t>
                      </a:r>
                      <a:r>
                        <a:rPr lang="en-US" sz="1500" dirty="0">
                          <a:solidFill>
                            <a:schemeClr val="accent2">
                              <a:lumMod val="60000"/>
                              <a:lumOff val="40000"/>
                            </a:schemeClr>
                          </a:solidFill>
                        </a:rPr>
                        <a:t>blue</a:t>
                      </a:r>
                      <a:endParaRPr lang="en-US" sz="1800" b="1" dirty="0"/>
                    </a:p>
                  </a:txBody>
                  <a:tcPr marL="67232" marR="67232" marT="33616" marB="33616"/>
                </a:tc>
                <a:tc>
                  <a:txBody>
                    <a:bodyPr/>
                    <a:lstStyle/>
                    <a:p>
                      <a:r>
                        <a:rPr lang="en-US" sz="1800" dirty="0"/>
                        <a:t>Networking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336159">
                <a:tc>
                  <a:txBody>
                    <a:bodyPr/>
                    <a:lstStyle/>
                    <a:p>
                      <a:r>
                        <a:rPr lang="en-US" sz="1800" b="1" dirty="0"/>
                        <a:t>Design Azure Virtual Networks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Multi-Node Application Gateways</a:t>
                      </a:r>
                    </a:p>
                  </a:txBody>
                  <a:tcPr marL="67232" marR="67232" marT="33616" marB="33616"/>
                </a:tc>
                <a:extLst>
                  <a:ext uri="{0D108BD9-81ED-4DB2-BD59-A6C34878D82A}">
                    <a16:rowId xmlns:a16="http://schemas.microsoft.com/office/drawing/2014/main" val="4068123521"/>
                  </a:ext>
                </a:extLst>
              </a:tr>
              <a:tr h="336159">
                <a:tc>
                  <a:txBody>
                    <a:bodyPr/>
                    <a:lstStyle/>
                    <a:p>
                      <a:r>
                        <a:rPr lang="en-US" sz="1800" b="1" dirty="0"/>
                        <a:t>External Connectivity for Virtual Networks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Virtual Network Peering Architecture &amp; Design</a:t>
                      </a:r>
                    </a:p>
                  </a:txBody>
                  <a:tcPr marL="67232" marR="67232" marT="33616" marB="33616"/>
                </a:tc>
                <a:extLst>
                  <a:ext uri="{0D108BD9-81ED-4DB2-BD59-A6C34878D82A}">
                    <a16:rowId xmlns:a16="http://schemas.microsoft.com/office/drawing/2014/main" val="2393205779"/>
                  </a:ext>
                </a:extLst>
              </a:tr>
              <a:tr h="739550">
                <a:tc>
                  <a:txBody>
                    <a:bodyPr/>
                    <a:lstStyle/>
                    <a:p>
                      <a:r>
                        <a:rPr lang="en-US" sz="1800" b="1" dirty="0">
                          <a:solidFill>
                            <a:schemeClr val="accent2">
                              <a:lumMod val="60000"/>
                              <a:lumOff val="40000"/>
                            </a:schemeClr>
                          </a:solidFill>
                        </a:rPr>
                        <a:t>Design security strategies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a Web Application Firewall</a:t>
                      </a:r>
                    </a:p>
                    <a:p>
                      <a:pPr marL="0" algn="l" defTabSz="932742" rtl="0" eaLnBrk="1" latinLnBrk="0" hangingPunct="1"/>
                      <a:r>
                        <a:rPr lang="en-US" sz="1500" kern="1200" dirty="0">
                          <a:solidFill>
                            <a:schemeClr val="accent2">
                              <a:lumMod val="60000"/>
                              <a:lumOff val="40000"/>
                            </a:schemeClr>
                          </a:solidFill>
                          <a:latin typeface="+mn-lt"/>
                          <a:ea typeface="+mn-ea"/>
                          <a:cs typeface="+mn-cs"/>
                        </a:rPr>
                        <a:t>When to use a Network Virtual Appliance</a:t>
                      </a:r>
                    </a:p>
                    <a:p>
                      <a:pPr marL="0" algn="l" defTabSz="932742" rtl="0" eaLnBrk="1" latinLnBrk="0" hangingPunct="1"/>
                      <a:r>
                        <a:rPr lang="en-US" sz="1500" kern="1200" dirty="0">
                          <a:solidFill>
                            <a:schemeClr val="accent2">
                              <a:lumMod val="60000"/>
                              <a:lumOff val="40000"/>
                            </a:schemeClr>
                          </a:solidFill>
                          <a:latin typeface="+mn-lt"/>
                          <a:ea typeface="+mn-ea"/>
                          <a:cs typeface="+mn-cs"/>
                        </a:rPr>
                        <a:t>Virtual Network Service Tunneling</a:t>
                      </a:r>
                    </a:p>
                  </a:txBody>
                  <a:tcPr marL="67232" marR="67232" marT="33616" marB="33616"/>
                </a:tc>
                <a:extLst>
                  <a:ext uri="{0D108BD9-81ED-4DB2-BD59-A6C34878D82A}">
                    <a16:rowId xmlns:a16="http://schemas.microsoft.com/office/drawing/2014/main" val="1635889145"/>
                  </a:ext>
                </a:extLst>
              </a:tr>
              <a:tr h="1411869">
                <a:tc>
                  <a:txBody>
                    <a:bodyPr/>
                    <a:lstStyle/>
                    <a:p>
                      <a:r>
                        <a:rPr lang="en-US" sz="1800" b="1" dirty="0">
                          <a:solidFill>
                            <a:schemeClr val="accent2">
                              <a:lumMod val="60000"/>
                              <a:lumOff val="40000"/>
                            </a:schemeClr>
                          </a:solidFill>
                        </a:rPr>
                        <a:t>Design connectivity for hybrid apps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Azure Relay Service</a:t>
                      </a:r>
                    </a:p>
                    <a:p>
                      <a:pPr marL="0" algn="l" defTabSz="932742" rtl="0" eaLnBrk="1" latinLnBrk="0" hangingPunct="1"/>
                      <a:r>
                        <a:rPr lang="en-US" sz="1500" kern="1200" dirty="0">
                          <a:solidFill>
                            <a:schemeClr val="accent2">
                              <a:lumMod val="60000"/>
                              <a:lumOff val="40000"/>
                            </a:schemeClr>
                          </a:solidFill>
                          <a:latin typeface="+mn-lt"/>
                          <a:ea typeface="+mn-ea"/>
                          <a:cs typeface="+mn-cs"/>
                        </a:rPr>
                        <a:t>Azure Data Management for Data Factory</a:t>
                      </a:r>
                    </a:p>
                    <a:p>
                      <a:pPr marL="0" algn="l" defTabSz="932742" rtl="0" eaLnBrk="1" latinLnBrk="0" hangingPunct="1"/>
                      <a:r>
                        <a:rPr lang="en-US" sz="1500" kern="1200" dirty="0">
                          <a:solidFill>
                            <a:schemeClr val="accent2">
                              <a:lumMod val="60000"/>
                              <a:lumOff val="40000"/>
                            </a:schemeClr>
                          </a:solidFill>
                          <a:latin typeface="+mn-lt"/>
                          <a:ea typeface="+mn-ea"/>
                          <a:cs typeface="+mn-cs"/>
                        </a:rPr>
                        <a:t>Azure On-Premises Data Gateway</a:t>
                      </a:r>
                    </a:p>
                    <a:p>
                      <a:pPr marL="0" algn="l" defTabSz="932742" rtl="0" eaLnBrk="1" latinLnBrk="0" hangingPunct="1"/>
                      <a:r>
                        <a:rPr lang="en-US" sz="1500" kern="1200" dirty="0">
                          <a:solidFill>
                            <a:schemeClr val="accent2">
                              <a:lumMod val="60000"/>
                              <a:lumOff val="40000"/>
                            </a:schemeClr>
                          </a:solidFill>
                          <a:latin typeface="+mn-lt"/>
                          <a:ea typeface="+mn-ea"/>
                          <a:cs typeface="+mn-cs"/>
                        </a:rPr>
                        <a:t>Azure Web-Apps VPN capability</a:t>
                      </a:r>
                    </a:p>
                    <a:p>
                      <a:pPr marL="0" algn="l" defTabSz="932742" rtl="0" eaLnBrk="1" latinLnBrk="0" hangingPunct="1"/>
                      <a:r>
                        <a:rPr lang="en-US" sz="1500" kern="1200" dirty="0">
                          <a:solidFill>
                            <a:schemeClr val="accent2">
                              <a:lumMod val="60000"/>
                              <a:lumOff val="40000"/>
                            </a:schemeClr>
                          </a:solidFill>
                          <a:latin typeface="+mn-lt"/>
                          <a:ea typeface="+mn-ea"/>
                          <a:cs typeface="+mn-cs"/>
                        </a:rPr>
                        <a:t>Constraints for connectivity with VPN</a:t>
                      </a:r>
                    </a:p>
                    <a:p>
                      <a:pPr marL="0" algn="l" defTabSz="932742" rtl="0" eaLnBrk="1" latinLnBrk="0" hangingPunct="1"/>
                      <a:r>
                        <a:rPr lang="en-US" sz="1500" kern="1200" dirty="0">
                          <a:solidFill>
                            <a:schemeClr val="accent2">
                              <a:lumMod val="60000"/>
                              <a:lumOff val="40000"/>
                            </a:schemeClr>
                          </a:solidFill>
                          <a:latin typeface="+mn-lt"/>
                          <a:ea typeface="+mn-ea"/>
                          <a:cs typeface="+mn-cs"/>
                        </a:rPr>
                        <a:t>Options for joining VMs to Domain </a:t>
                      </a:r>
                    </a:p>
                  </a:txBody>
                  <a:tcPr marL="67232" marR="67232" marT="33616" marB="33616"/>
                </a:tc>
                <a:extLst>
                  <a:ext uri="{0D108BD9-81ED-4DB2-BD59-A6C34878D82A}">
                    <a16:rowId xmlns:a16="http://schemas.microsoft.com/office/drawing/2014/main" val="2025156405"/>
                  </a:ext>
                </a:extLst>
              </a:tr>
            </a:tbl>
          </a:graphicData>
        </a:graphic>
      </p:graphicFrame>
    </p:spTree>
    <p:extLst>
      <p:ext uri="{BB962C8B-B14F-4D97-AF65-F5344CB8AC3E}">
        <p14:creationId xmlns:p14="http://schemas.microsoft.com/office/powerpoint/2010/main" val="31174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Design Security &amp; Identity Solutions</a:t>
            </a:r>
          </a:p>
        </p:txBody>
      </p:sp>
      <p:graphicFrame>
        <p:nvGraphicFramePr>
          <p:cNvPr id="4" name="Table 3">
            <a:extLst>
              <a:ext uri="{FF2B5EF4-FFF2-40B4-BE49-F238E27FC236}">
                <a16:creationId xmlns:a16="http://schemas.microsoft.com/office/drawing/2014/main" id="{4283005D-9BDD-42DE-9183-A76184E05567}"/>
              </a:ext>
            </a:extLst>
          </p:cNvPr>
          <p:cNvGraphicFramePr>
            <a:graphicFrameLocks noGrp="1"/>
          </p:cNvGraphicFramePr>
          <p:nvPr>
            <p:extLst/>
          </p:nvPr>
        </p:nvGraphicFramePr>
        <p:xfrm>
          <a:off x="145903" y="1871462"/>
          <a:ext cx="8797908" cy="4152432"/>
        </p:xfrm>
        <a:graphic>
          <a:graphicData uri="http://schemas.openxmlformats.org/drawingml/2006/table">
            <a:tbl>
              <a:tblPr firstRow="1" bandRow="1">
                <a:tableStyleId>{5C22544A-7EE6-4342-B048-85BDC9FD1C3A}</a:tableStyleId>
              </a:tblPr>
              <a:tblGrid>
                <a:gridCol w="4312700">
                  <a:extLst>
                    <a:ext uri="{9D8B030D-6E8A-4147-A177-3AD203B41FA5}">
                      <a16:colId xmlns:a16="http://schemas.microsoft.com/office/drawing/2014/main" val="2965830130"/>
                    </a:ext>
                  </a:extLst>
                </a:gridCol>
                <a:gridCol w="4485208">
                  <a:extLst>
                    <a:ext uri="{9D8B030D-6E8A-4147-A177-3AD203B41FA5}">
                      <a16:colId xmlns:a16="http://schemas.microsoft.com/office/drawing/2014/main" val="2491526965"/>
                    </a:ext>
                  </a:extLst>
                </a:gridCol>
              </a:tblGrid>
              <a:tr h="336159">
                <a:tc>
                  <a:txBody>
                    <a:bodyPr/>
                    <a:lstStyle/>
                    <a:p>
                      <a:r>
                        <a:rPr lang="en-US" sz="1800" b="1" dirty="0"/>
                        <a:t>70-535 Security &amp; Identity Objectives</a:t>
                      </a:r>
                    </a:p>
                  </a:txBody>
                  <a:tcPr marL="67232" marR="67232" marT="33616" marB="33616"/>
                </a:tc>
                <a:tc>
                  <a:txBody>
                    <a:bodyPr/>
                    <a:lstStyle/>
                    <a:p>
                      <a:r>
                        <a:rPr lang="en-US" sz="1800" b="1" dirty="0"/>
                        <a:t>New Security &amp; Identity</a:t>
                      </a:r>
                      <a:r>
                        <a:rPr lang="en-US" sz="1800" dirty="0"/>
                        <a:t> Topics</a:t>
                      </a:r>
                      <a:endParaRPr lang="en-US" sz="1800" dirty="0">
                        <a:solidFill>
                          <a:schemeClr val="accent2">
                            <a:lumMod val="60000"/>
                            <a:lumOff val="40000"/>
                          </a:schemeClr>
                        </a:solidFill>
                      </a:endParaRPr>
                    </a:p>
                  </a:txBody>
                  <a:tcPr marL="67232" marR="67232" marT="33616" marB="33616"/>
                </a:tc>
                <a:extLst>
                  <a:ext uri="{0D108BD9-81ED-4DB2-BD59-A6C34878D82A}">
                    <a16:rowId xmlns:a16="http://schemas.microsoft.com/office/drawing/2014/main" val="1424544675"/>
                  </a:ext>
                </a:extLst>
              </a:tr>
              <a:tr h="739550">
                <a:tc>
                  <a:txBody>
                    <a:bodyPr/>
                    <a:lstStyle/>
                    <a:p>
                      <a:r>
                        <a:rPr lang="en-US" sz="1800" b="1" dirty="0"/>
                        <a:t>Design Identity Solution </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Design MFA Solutions </a:t>
                      </a:r>
                    </a:p>
                    <a:p>
                      <a:pPr marL="0" algn="l" defTabSz="932742" rtl="0" eaLnBrk="1" latinLnBrk="0" hangingPunct="1"/>
                      <a:r>
                        <a:rPr lang="en-US" sz="1500" kern="1200" dirty="0">
                          <a:solidFill>
                            <a:schemeClr val="accent2">
                              <a:lumMod val="60000"/>
                              <a:lumOff val="40000"/>
                            </a:schemeClr>
                          </a:solidFill>
                          <a:latin typeface="+mn-lt"/>
                          <a:ea typeface="+mn-ea"/>
                          <a:cs typeface="+mn-cs"/>
                        </a:rPr>
                        <a:t>When to use Azure AD Domain Services</a:t>
                      </a:r>
                    </a:p>
                    <a:p>
                      <a:pPr marL="0" algn="l" defTabSz="932742" rtl="0" eaLnBrk="1" latinLnBrk="0" hangingPunct="1"/>
                      <a:r>
                        <a:rPr lang="en-US" sz="1500" kern="1200" dirty="0">
                          <a:solidFill>
                            <a:schemeClr val="accent2">
                              <a:lumMod val="60000"/>
                              <a:lumOff val="40000"/>
                            </a:schemeClr>
                          </a:solidFill>
                          <a:latin typeface="+mn-lt"/>
                          <a:ea typeface="+mn-ea"/>
                          <a:cs typeface="+mn-cs"/>
                        </a:rPr>
                        <a:t>Design security for Mobile Apps using AAD</a:t>
                      </a:r>
                    </a:p>
                  </a:txBody>
                  <a:tcPr marL="67232" marR="67232" marT="33616" marB="33616"/>
                </a:tc>
                <a:extLst>
                  <a:ext uri="{0D108BD9-81ED-4DB2-BD59-A6C34878D82A}">
                    <a16:rowId xmlns:a16="http://schemas.microsoft.com/office/drawing/2014/main" val="4068123521"/>
                  </a:ext>
                </a:extLst>
              </a:tr>
              <a:tr h="336159">
                <a:tc>
                  <a:txBody>
                    <a:bodyPr/>
                    <a:lstStyle/>
                    <a:p>
                      <a:r>
                        <a:rPr lang="en-US" sz="1800" b="1" dirty="0"/>
                        <a:t>Secure Resources using Identity Providers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Design Mobile Apps using B2C or B2B</a:t>
                      </a:r>
                    </a:p>
                  </a:txBody>
                  <a:tcPr marL="67232" marR="67232" marT="33616" marB="33616"/>
                </a:tc>
                <a:extLst>
                  <a:ext uri="{0D108BD9-81ED-4DB2-BD59-A6C34878D82A}">
                    <a16:rowId xmlns:a16="http://schemas.microsoft.com/office/drawing/2014/main" val="2393205779"/>
                  </a:ext>
                </a:extLst>
              </a:tr>
              <a:tr h="963657">
                <a:tc>
                  <a:txBody>
                    <a:bodyPr/>
                    <a:lstStyle/>
                    <a:p>
                      <a:r>
                        <a:rPr lang="en-US" sz="1800" b="1" kern="1200" dirty="0">
                          <a:solidFill>
                            <a:schemeClr val="dk1"/>
                          </a:solidFill>
                          <a:latin typeface="+mn-lt"/>
                          <a:ea typeface="+mn-ea"/>
                          <a:cs typeface="+mn-cs"/>
                        </a:rPr>
                        <a:t>Data Security</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Azure </a:t>
                      </a:r>
                      <a:r>
                        <a:rPr lang="en-US" sz="1500" b="1" kern="1200" dirty="0">
                          <a:solidFill>
                            <a:schemeClr val="accent2">
                              <a:lumMod val="60000"/>
                              <a:lumOff val="40000"/>
                            </a:schemeClr>
                          </a:solidFill>
                          <a:latin typeface="+mn-lt"/>
                          <a:ea typeface="+mn-ea"/>
                          <a:cs typeface="+mn-cs"/>
                        </a:rPr>
                        <a:t>Key Vault* </a:t>
                      </a:r>
                      <a:r>
                        <a:rPr lang="en-US" sz="1500" kern="1200" dirty="0">
                          <a:solidFill>
                            <a:schemeClr val="accent2">
                              <a:lumMod val="60000"/>
                              <a:lumOff val="40000"/>
                            </a:schemeClr>
                          </a:solidFill>
                          <a:latin typeface="+mn-lt"/>
                          <a:ea typeface="+mn-ea"/>
                          <a:cs typeface="+mn-cs"/>
                        </a:rPr>
                        <a:t>protecting ARM Templates, application secrets &amp; managing certificates</a:t>
                      </a:r>
                    </a:p>
                    <a:p>
                      <a:pPr marL="0" algn="l" defTabSz="932742" rtl="0" eaLnBrk="1" latinLnBrk="0" hangingPunct="1"/>
                      <a:r>
                        <a:rPr lang="en-US" sz="1500" kern="1200" dirty="0">
                          <a:solidFill>
                            <a:schemeClr val="accent2">
                              <a:lumMod val="60000"/>
                              <a:lumOff val="40000"/>
                            </a:schemeClr>
                          </a:solidFill>
                          <a:latin typeface="+mn-lt"/>
                          <a:ea typeface="+mn-ea"/>
                          <a:cs typeface="+mn-cs"/>
                        </a:rPr>
                        <a:t>Design Solutions that use Azure AD Managed Service Identity (MSI)</a:t>
                      </a:r>
                    </a:p>
                  </a:txBody>
                  <a:tcPr marL="67232" marR="67232" marT="33616" marB="33616"/>
                </a:tc>
                <a:extLst>
                  <a:ext uri="{0D108BD9-81ED-4DB2-BD59-A6C34878D82A}">
                    <a16:rowId xmlns:a16="http://schemas.microsoft.com/office/drawing/2014/main" val="1635889145"/>
                  </a:ext>
                </a:extLst>
              </a:tr>
              <a:tr h="739550">
                <a:tc>
                  <a:txBody>
                    <a:bodyPr/>
                    <a:lstStyle/>
                    <a:p>
                      <a:r>
                        <a:rPr lang="en-US" sz="1800" b="1" dirty="0">
                          <a:solidFill>
                            <a:schemeClr val="accent2">
                              <a:lumMod val="60000"/>
                              <a:lumOff val="40000"/>
                            </a:schemeClr>
                          </a:solidFill>
                        </a:rPr>
                        <a:t>Governance &amp; Policies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When to use ARM Policies </a:t>
                      </a:r>
                    </a:p>
                    <a:p>
                      <a:pPr marL="0" algn="l" defTabSz="932742" rtl="0" eaLnBrk="1" latinLnBrk="0" hangingPunct="1"/>
                      <a:r>
                        <a:rPr lang="en-US" sz="1500" kern="1200" dirty="0">
                          <a:solidFill>
                            <a:schemeClr val="accent2">
                              <a:lumMod val="60000"/>
                              <a:lumOff val="40000"/>
                            </a:schemeClr>
                          </a:solidFill>
                          <a:latin typeface="+mn-lt"/>
                          <a:ea typeface="+mn-ea"/>
                          <a:cs typeface="+mn-cs"/>
                        </a:rPr>
                        <a:t>When to use Azure PIM</a:t>
                      </a:r>
                    </a:p>
                    <a:p>
                      <a:pPr marL="0" algn="l" defTabSz="932742" rtl="0" eaLnBrk="1" latinLnBrk="0" hangingPunct="1"/>
                      <a:r>
                        <a:rPr lang="en-US" sz="1500" kern="1200" dirty="0">
                          <a:solidFill>
                            <a:schemeClr val="accent2">
                              <a:lumMod val="60000"/>
                              <a:lumOff val="40000"/>
                            </a:schemeClr>
                          </a:solidFill>
                          <a:latin typeface="+mn-lt"/>
                          <a:ea typeface="+mn-ea"/>
                          <a:cs typeface="+mn-cs"/>
                        </a:rPr>
                        <a:t>When to use HSM –backed keys*</a:t>
                      </a:r>
                    </a:p>
                  </a:txBody>
                  <a:tcPr marL="67232" marR="67232" marT="33616" marB="33616"/>
                </a:tc>
                <a:extLst>
                  <a:ext uri="{0D108BD9-81ED-4DB2-BD59-A6C34878D82A}">
                    <a16:rowId xmlns:a16="http://schemas.microsoft.com/office/drawing/2014/main" val="2025156405"/>
                  </a:ext>
                </a:extLst>
              </a:tr>
              <a:tr h="739550">
                <a:tc>
                  <a:txBody>
                    <a:bodyPr/>
                    <a:lstStyle/>
                    <a:p>
                      <a:r>
                        <a:rPr lang="en-US" sz="1800" b="1" kern="1200" dirty="0">
                          <a:solidFill>
                            <a:schemeClr val="dk1"/>
                          </a:solidFill>
                          <a:latin typeface="+mn-lt"/>
                          <a:ea typeface="+mn-ea"/>
                          <a:cs typeface="+mn-cs"/>
                        </a:rPr>
                        <a:t>Manage Security Risks</a:t>
                      </a:r>
                    </a:p>
                  </a:txBody>
                  <a:tcPr marL="67232" marR="67232" marT="33616" marB="33616"/>
                </a:tc>
                <a:tc>
                  <a:txBody>
                    <a:bodyPr/>
                    <a:lstStyle/>
                    <a:p>
                      <a:pPr marL="0" algn="l" defTabSz="932742" rtl="0" eaLnBrk="1" latinLnBrk="0" hangingPunct="1"/>
                      <a:r>
                        <a:rPr lang="en-US" sz="1500" kern="1200" dirty="0">
                          <a:solidFill>
                            <a:schemeClr val="accent2">
                              <a:lumMod val="60000"/>
                              <a:lumOff val="40000"/>
                            </a:schemeClr>
                          </a:solidFill>
                          <a:latin typeface="+mn-lt"/>
                          <a:ea typeface="+mn-ea"/>
                          <a:cs typeface="+mn-cs"/>
                        </a:rPr>
                        <a:t>Azure ID Protection</a:t>
                      </a:r>
                    </a:p>
                    <a:p>
                      <a:pPr marL="0" algn="l" defTabSz="932742" rtl="0" eaLnBrk="1" latinLnBrk="0" hangingPunct="1"/>
                      <a:r>
                        <a:rPr lang="en-US" sz="1500" kern="1200" dirty="0">
                          <a:solidFill>
                            <a:schemeClr val="accent2">
                              <a:lumMod val="60000"/>
                              <a:lumOff val="40000"/>
                            </a:schemeClr>
                          </a:solidFill>
                          <a:latin typeface="+mn-lt"/>
                          <a:ea typeface="+mn-ea"/>
                          <a:cs typeface="+mn-cs"/>
                        </a:rPr>
                        <a:t>Advanced Threat Protection</a:t>
                      </a:r>
                    </a:p>
                    <a:p>
                      <a:pPr marL="0" algn="l" defTabSz="932742" rtl="0" eaLnBrk="1" latinLnBrk="0" hangingPunct="1"/>
                      <a:r>
                        <a:rPr lang="en-US" sz="1500" kern="1200" dirty="0">
                          <a:solidFill>
                            <a:schemeClr val="accent2">
                              <a:lumMod val="60000"/>
                              <a:lumOff val="40000"/>
                            </a:schemeClr>
                          </a:solidFill>
                          <a:latin typeface="+mn-lt"/>
                          <a:ea typeface="+mn-ea"/>
                          <a:cs typeface="+mn-cs"/>
                        </a:rPr>
                        <a:t>Endpoint Protection Strategy</a:t>
                      </a:r>
                    </a:p>
                  </a:txBody>
                  <a:tcPr marL="67232" marR="67232" marT="33616" marB="33616"/>
                </a:tc>
                <a:extLst>
                  <a:ext uri="{0D108BD9-81ED-4DB2-BD59-A6C34878D82A}">
                    <a16:rowId xmlns:a16="http://schemas.microsoft.com/office/drawing/2014/main" val="3045178476"/>
                  </a:ext>
                </a:extLst>
              </a:tr>
            </a:tbl>
          </a:graphicData>
        </a:graphic>
      </p:graphicFrame>
    </p:spTree>
    <p:extLst>
      <p:ext uri="{BB962C8B-B14F-4D97-AF65-F5344CB8AC3E}">
        <p14:creationId xmlns:p14="http://schemas.microsoft.com/office/powerpoint/2010/main" val="90979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9313|recordLength=19342|start=0|end=19313|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3.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4.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5.xml><?xml version="1.0" encoding="utf-8"?>
<a:theme xmlns:a="http://schemas.openxmlformats.org/drawingml/2006/main" name="1_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4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9.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docProps/app.xml><?xml version="1.0" encoding="utf-8"?>
<Properties xmlns="http://schemas.openxmlformats.org/officeDocument/2006/extended-properties" xmlns:vt="http://schemas.openxmlformats.org/officeDocument/2006/docPropsVTypes">
  <Template/>
  <TotalTime>0</TotalTime>
  <Words>7622</Words>
  <Application>Microsoft Office PowerPoint</Application>
  <PresentationFormat>On-screen Show (4:3)</PresentationFormat>
  <Paragraphs>1207</Paragraphs>
  <Slides>58</Slides>
  <Notes>57</Notes>
  <HiddenSlides>10</HiddenSlides>
  <MMClips>1</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58</vt:i4>
      </vt:variant>
    </vt:vector>
  </HeadingPairs>
  <TitlesOfParts>
    <vt:vector size="82" baseType="lpstr">
      <vt:lpstr>Segoe UI Light</vt:lpstr>
      <vt:lpstr>Consolas</vt:lpstr>
      <vt:lpstr>Segoe UI Semibold</vt:lpstr>
      <vt:lpstr>Segoe Pro Display</vt:lpstr>
      <vt:lpstr>Kozuka Gothic Pro R</vt:lpstr>
      <vt:lpstr>Arial</vt:lpstr>
      <vt:lpstr>MS PGothic</vt:lpstr>
      <vt:lpstr>Wingdings</vt:lpstr>
      <vt:lpstr>Calibri</vt:lpstr>
      <vt:lpstr>Impact</vt:lpstr>
      <vt:lpstr>Segoe UI</vt:lpstr>
      <vt:lpstr>Verdana</vt:lpstr>
      <vt:lpstr>Courier New</vt:lpstr>
      <vt:lpstr>segoe-ui_semibold</vt:lpstr>
      <vt:lpstr>Segoe UI Semilight</vt:lpstr>
      <vt:lpstr>NG_MOC_Core_ModuleNew2</vt:lpstr>
      <vt:lpstr>1_WHITE TEMPLATE</vt:lpstr>
      <vt:lpstr>3_3-30810_Convergence_EMEA_Keynote_Template_Dark</vt:lpstr>
      <vt:lpstr>VLAB Template</vt:lpstr>
      <vt:lpstr>1_VLAB Template</vt:lpstr>
      <vt:lpstr>5-50173_Microsoft_Ready_Light_Template</vt:lpstr>
      <vt:lpstr>Server and Cloud 2013</vt:lpstr>
      <vt:lpstr>4_5-50091_TR24_BO_CT_Template</vt:lpstr>
      <vt:lpstr>5-50109_Microsoft_Light_Template</vt:lpstr>
      <vt:lpstr>Compute Infrastructure</vt:lpstr>
      <vt:lpstr>CERTIFICATION</vt:lpstr>
      <vt:lpstr>How to prepare and take the Exam</vt:lpstr>
      <vt:lpstr>How to prepare and take the Exam</vt:lpstr>
      <vt:lpstr>CAVEAT EMPTOR!!!!!!!</vt:lpstr>
      <vt:lpstr>Design Compute Infrastructure </vt:lpstr>
      <vt:lpstr>Design Data Implementation</vt:lpstr>
      <vt:lpstr>Design Networking Implementation</vt:lpstr>
      <vt:lpstr>Design Security &amp; Identity Solutions</vt:lpstr>
      <vt:lpstr>Design Solutions by using Platform Services</vt:lpstr>
      <vt:lpstr>Design for Operations</vt:lpstr>
      <vt:lpstr>Design Compute Infrastructure (20-25%)</vt:lpstr>
      <vt:lpstr>Azure Platform</vt:lpstr>
      <vt:lpstr>IaaS Overview</vt:lpstr>
      <vt:lpstr>The Mall</vt:lpstr>
      <vt:lpstr>Azure</vt:lpstr>
      <vt:lpstr>An area within the mall</vt:lpstr>
      <vt:lpstr>Azure Resource Manager (ARM) </vt:lpstr>
      <vt:lpstr>Azure Resource Manager Terminology</vt:lpstr>
      <vt:lpstr>Reusable ARM templates</vt:lpstr>
      <vt:lpstr>PowerPoint Presentation</vt:lpstr>
      <vt:lpstr>Compute</vt:lpstr>
      <vt:lpstr>PowerPoint Presentation</vt:lpstr>
      <vt:lpstr>PowerPoint Presentation</vt:lpstr>
      <vt:lpstr>Introducing the Latest Azure VM Line Up</vt:lpstr>
      <vt:lpstr>Compute options for all types of apps</vt:lpstr>
      <vt:lpstr>.. From entry-level to storage optimized …</vt:lpstr>
      <vt:lpstr>.. From memory optimized to HPC</vt:lpstr>
      <vt:lpstr>Big Compute on IaaS</vt:lpstr>
      <vt:lpstr>VM Sizes</vt:lpstr>
      <vt:lpstr>VM Azure Compute Unit (ACU) </vt:lpstr>
      <vt:lpstr>The Fundamental Element of Azure</vt:lpstr>
      <vt:lpstr>The Fundamental Element of Azure</vt:lpstr>
      <vt:lpstr>VM Disks</vt:lpstr>
      <vt:lpstr>Premium vs Standard (SSD vs HDD) Comparision </vt:lpstr>
      <vt:lpstr>VM Recommendations</vt:lpstr>
      <vt:lpstr>PowerPoint Presentation</vt:lpstr>
      <vt:lpstr>Most comprehensive resiliency and best SLA</vt:lpstr>
      <vt:lpstr>Defining Disaster Recovery within Azure</vt:lpstr>
      <vt:lpstr>Understanding Azure VM Availability Single VM</vt:lpstr>
      <vt:lpstr>Understanding Azure VM Availability Single VM</vt:lpstr>
      <vt:lpstr>Defining High Availability 2 or more Azure VMs</vt:lpstr>
      <vt:lpstr>Availability Sets</vt:lpstr>
      <vt:lpstr>Availability Sets</vt:lpstr>
      <vt:lpstr>Availability Sets: How Do We Do It? Fault and Update Domains</vt:lpstr>
      <vt:lpstr>Virtual Machine Availability Sets Update Domains are honored by host OS updates</vt:lpstr>
      <vt:lpstr>PowerPoint Presentation</vt:lpstr>
      <vt:lpstr>Why VM Scale Sets?</vt:lpstr>
      <vt:lpstr>Autoscale with VM Scale Sets</vt:lpstr>
      <vt:lpstr>New VM Scale Sets enhancements</vt:lpstr>
      <vt:lpstr>VM scale set app deployment models</vt:lpstr>
      <vt:lpstr>Azure Batch </vt:lpstr>
      <vt:lpstr>PowerPoint Presentation</vt:lpstr>
      <vt:lpstr>Azure container technology</vt:lpstr>
      <vt:lpstr>PowerPoint Presentation</vt:lpstr>
      <vt:lpstr>Azure App Service</vt:lpstr>
      <vt:lpstr>App Service Environment </vt:lpstr>
      <vt:lpstr>App Service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2018-06-12T13:55:38Z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